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2" r:id="rId1"/>
  </p:sldMasterIdLst>
  <p:notesMasterIdLst>
    <p:notesMasterId r:id="rId29"/>
  </p:notesMasterIdLst>
  <p:sldIdLst>
    <p:sldId id="312" r:id="rId2"/>
    <p:sldId id="273" r:id="rId3"/>
    <p:sldId id="257" r:id="rId4"/>
    <p:sldId id="258" r:id="rId5"/>
    <p:sldId id="276" r:id="rId6"/>
    <p:sldId id="260" r:id="rId7"/>
    <p:sldId id="310" r:id="rId8"/>
    <p:sldId id="261" r:id="rId9"/>
    <p:sldId id="292" r:id="rId10"/>
    <p:sldId id="293" r:id="rId11"/>
    <p:sldId id="282" r:id="rId12"/>
    <p:sldId id="308" r:id="rId13"/>
    <p:sldId id="275" r:id="rId14"/>
    <p:sldId id="301" r:id="rId15"/>
    <p:sldId id="300" r:id="rId16"/>
    <p:sldId id="302" r:id="rId17"/>
    <p:sldId id="306" r:id="rId18"/>
    <p:sldId id="313" r:id="rId19"/>
    <p:sldId id="305" r:id="rId20"/>
    <p:sldId id="307" r:id="rId21"/>
    <p:sldId id="264" r:id="rId22"/>
    <p:sldId id="298" r:id="rId23"/>
    <p:sldId id="265" r:id="rId24"/>
    <p:sldId id="266" r:id="rId25"/>
    <p:sldId id="309" r:id="rId26"/>
    <p:sldId id="271" r:id="rId27"/>
    <p:sldId id="26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D83B"/>
    <a:srgbClr val="A9F127"/>
    <a:srgbClr val="40B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89739" autoAdjust="0"/>
  </p:normalViewPr>
  <p:slideViewPr>
    <p:cSldViewPr snapToGrid="0">
      <p:cViewPr varScale="1">
        <p:scale>
          <a:sx n="53" d="100"/>
          <a:sy n="53" d="100"/>
        </p:scale>
        <p:origin x="84" y="6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118"/>
    </p:cViewPr>
  </p:sorterViewPr>
  <p:notesViewPr>
    <p:cSldViewPr snapToGrid="0">
      <p:cViewPr varScale="1">
        <p:scale>
          <a:sx n="60" d="100"/>
          <a:sy n="60" d="100"/>
        </p:scale>
        <p:origin x="222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B6EF85-83A3-4D70-88A3-01AEF1063D2C}" type="doc">
      <dgm:prSet loTypeId="urn:microsoft.com/office/officeart/2005/8/layout/vList5" loCatId="list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E8DD302-B208-49FE-90A8-AD5172C5E809}">
      <dgm:prSet custT="1"/>
      <dgm:spPr/>
      <dgm:t>
        <a:bodyPr/>
        <a:lstStyle/>
        <a:p>
          <a:pPr algn="l"/>
          <a:r>
            <a:rPr lang="en-US" sz="2800" dirty="0"/>
            <a:t>City of Austin</a:t>
          </a:r>
        </a:p>
      </dgm:t>
    </dgm:pt>
    <dgm:pt modelId="{01197674-31A1-4DC3-A244-31BFD1137AFF}" type="parTrans" cxnId="{BCF54788-162E-4E08-9406-396A13E8F022}">
      <dgm:prSet/>
      <dgm:spPr/>
      <dgm:t>
        <a:bodyPr/>
        <a:lstStyle/>
        <a:p>
          <a:endParaRPr lang="en-US"/>
        </a:p>
      </dgm:t>
    </dgm:pt>
    <dgm:pt modelId="{5883A070-9D23-4A05-AFB0-9FDB03BA84E3}" type="sibTrans" cxnId="{BCF54788-162E-4E08-9406-396A13E8F022}">
      <dgm:prSet/>
      <dgm:spPr/>
      <dgm:t>
        <a:bodyPr/>
        <a:lstStyle/>
        <a:p>
          <a:endParaRPr lang="en-US"/>
        </a:p>
      </dgm:t>
    </dgm:pt>
    <dgm:pt modelId="{43861CA0-DBCE-4936-8F38-670497F78207}">
      <dgm:prSet custT="1"/>
      <dgm:spPr/>
      <dgm:t>
        <a:bodyPr/>
        <a:lstStyle/>
        <a:p>
          <a:pPr algn="l"/>
          <a:r>
            <a:rPr lang="en-US" sz="2800" dirty="0"/>
            <a:t>Developers</a:t>
          </a:r>
        </a:p>
      </dgm:t>
    </dgm:pt>
    <dgm:pt modelId="{5315695B-08E3-462F-804B-FEFB157D6B56}" type="parTrans" cxnId="{226DC5B7-4630-4435-9428-23ACA9D01189}">
      <dgm:prSet/>
      <dgm:spPr/>
      <dgm:t>
        <a:bodyPr/>
        <a:lstStyle/>
        <a:p>
          <a:endParaRPr lang="en-US"/>
        </a:p>
      </dgm:t>
    </dgm:pt>
    <dgm:pt modelId="{28339306-8699-4119-A360-5755BAA755F7}" type="sibTrans" cxnId="{226DC5B7-4630-4435-9428-23ACA9D01189}">
      <dgm:prSet/>
      <dgm:spPr/>
      <dgm:t>
        <a:bodyPr/>
        <a:lstStyle/>
        <a:p>
          <a:endParaRPr lang="en-US"/>
        </a:p>
      </dgm:t>
    </dgm:pt>
    <dgm:pt modelId="{B1921DD1-9CA8-4293-A8F2-B6987FDCC5BF}">
      <dgm:prSet custT="1"/>
      <dgm:spPr/>
      <dgm:t>
        <a:bodyPr/>
        <a:lstStyle/>
        <a:p>
          <a:pPr algn="l"/>
          <a:r>
            <a:rPr lang="en-US" sz="2800" dirty="0"/>
            <a:t>Foundations</a:t>
          </a:r>
        </a:p>
      </dgm:t>
    </dgm:pt>
    <dgm:pt modelId="{8E0A9A2E-6E32-4221-B981-9F6A82F3E35A}" type="parTrans" cxnId="{0E083CBD-2186-48EF-B5FB-A85A55AA1F80}">
      <dgm:prSet/>
      <dgm:spPr/>
      <dgm:t>
        <a:bodyPr/>
        <a:lstStyle/>
        <a:p>
          <a:endParaRPr lang="en-US"/>
        </a:p>
      </dgm:t>
    </dgm:pt>
    <dgm:pt modelId="{834F7789-EF15-47AD-A3CD-42FD036C9E08}" type="sibTrans" cxnId="{0E083CBD-2186-48EF-B5FB-A85A55AA1F80}">
      <dgm:prSet/>
      <dgm:spPr/>
      <dgm:t>
        <a:bodyPr/>
        <a:lstStyle/>
        <a:p>
          <a:endParaRPr lang="en-US"/>
        </a:p>
      </dgm:t>
    </dgm:pt>
    <dgm:pt modelId="{3931FC74-D32B-48E7-81B8-768ACEAD9564}">
      <dgm:prSet custT="1"/>
      <dgm:spPr/>
      <dgm:t>
        <a:bodyPr/>
        <a:lstStyle/>
        <a:p>
          <a:pPr algn="l"/>
          <a:r>
            <a:rPr lang="en-US" sz="2800" dirty="0"/>
            <a:t>Other Co-ops</a:t>
          </a:r>
        </a:p>
      </dgm:t>
    </dgm:pt>
    <dgm:pt modelId="{51792EDE-0112-46B1-8AA4-0003DD7DFC2D}" type="parTrans" cxnId="{B97D2FD0-E1B7-4D7C-B5F0-51289D4F0772}">
      <dgm:prSet/>
      <dgm:spPr/>
      <dgm:t>
        <a:bodyPr/>
        <a:lstStyle/>
        <a:p>
          <a:endParaRPr lang="en-US"/>
        </a:p>
      </dgm:t>
    </dgm:pt>
    <dgm:pt modelId="{B2B60284-1286-4784-AFD6-900A09785367}" type="sibTrans" cxnId="{B97D2FD0-E1B7-4D7C-B5F0-51289D4F0772}">
      <dgm:prSet/>
      <dgm:spPr/>
      <dgm:t>
        <a:bodyPr/>
        <a:lstStyle/>
        <a:p>
          <a:endParaRPr lang="en-US"/>
        </a:p>
      </dgm:t>
    </dgm:pt>
    <dgm:pt modelId="{53EFC71D-0038-488E-899A-7433EC76E7C1}">
      <dgm:prSet custT="1"/>
      <dgm:spPr/>
      <dgm:t>
        <a:bodyPr/>
        <a:lstStyle/>
        <a:p>
          <a:pPr algn="l"/>
          <a:r>
            <a:rPr lang="en-US" sz="2800" dirty="0"/>
            <a:t>Resident-owners</a:t>
          </a:r>
        </a:p>
      </dgm:t>
    </dgm:pt>
    <dgm:pt modelId="{1C62DEE3-2DBD-45EA-83F5-06A69D93F342}" type="parTrans" cxnId="{67832073-275F-40A9-B7E4-20AF1523C70E}">
      <dgm:prSet/>
      <dgm:spPr/>
      <dgm:t>
        <a:bodyPr/>
        <a:lstStyle/>
        <a:p>
          <a:endParaRPr lang="en-US"/>
        </a:p>
      </dgm:t>
    </dgm:pt>
    <dgm:pt modelId="{A30E74E7-B002-4FA5-99B4-A958DD0A0F2C}" type="sibTrans" cxnId="{67832073-275F-40A9-B7E4-20AF1523C70E}">
      <dgm:prSet/>
      <dgm:spPr/>
      <dgm:t>
        <a:bodyPr/>
        <a:lstStyle/>
        <a:p>
          <a:endParaRPr lang="en-US"/>
        </a:p>
      </dgm:t>
    </dgm:pt>
    <dgm:pt modelId="{D117360D-95ED-4395-AAA2-C7B56FBF06D5}">
      <dgm:prSet custT="1"/>
      <dgm:spPr/>
      <dgm:t>
        <a:bodyPr/>
        <a:lstStyle/>
        <a:p>
          <a:pPr algn="l"/>
          <a:r>
            <a:rPr lang="en-US" sz="2800" dirty="0"/>
            <a:t>Sponsor Businesses</a:t>
          </a:r>
        </a:p>
      </dgm:t>
    </dgm:pt>
    <dgm:pt modelId="{A583EBBC-7F15-4777-BCA0-AC57EDD0785A}" type="parTrans" cxnId="{82CDF0BF-AE88-4F80-91FA-9A089EBDF6E9}">
      <dgm:prSet/>
      <dgm:spPr/>
      <dgm:t>
        <a:bodyPr/>
        <a:lstStyle/>
        <a:p>
          <a:endParaRPr lang="en-US"/>
        </a:p>
      </dgm:t>
    </dgm:pt>
    <dgm:pt modelId="{6F75EB3F-EC2F-4BAE-BDB9-EFF0B096FF95}" type="sibTrans" cxnId="{82CDF0BF-AE88-4F80-91FA-9A089EBDF6E9}">
      <dgm:prSet/>
      <dgm:spPr/>
      <dgm:t>
        <a:bodyPr/>
        <a:lstStyle/>
        <a:p>
          <a:endParaRPr lang="en-US"/>
        </a:p>
      </dgm:t>
    </dgm:pt>
    <dgm:pt modelId="{EA844EDE-7BD7-48F4-9D68-0F4D985C9B97}">
      <dgm:prSet custT="1"/>
      <dgm:spPr/>
      <dgm:t>
        <a:bodyPr/>
        <a:lstStyle/>
        <a:p>
          <a:pPr algn="l"/>
          <a:r>
            <a:rPr lang="en-US" sz="2800" dirty="0"/>
            <a:t>Local Artists / Artisans</a:t>
          </a:r>
        </a:p>
      </dgm:t>
    </dgm:pt>
    <dgm:pt modelId="{D06D1617-C984-4319-9F37-6E558CC53503}" type="parTrans" cxnId="{A7F9C682-6C12-417E-87A8-133B2C962FDC}">
      <dgm:prSet/>
      <dgm:spPr/>
      <dgm:t>
        <a:bodyPr/>
        <a:lstStyle/>
        <a:p>
          <a:endParaRPr lang="en-US"/>
        </a:p>
      </dgm:t>
    </dgm:pt>
    <dgm:pt modelId="{CF55E826-DEFF-4DED-A477-E89892AE1C14}" type="sibTrans" cxnId="{A7F9C682-6C12-417E-87A8-133B2C962FDC}">
      <dgm:prSet/>
      <dgm:spPr/>
      <dgm:t>
        <a:bodyPr/>
        <a:lstStyle/>
        <a:p>
          <a:endParaRPr lang="en-US"/>
        </a:p>
      </dgm:t>
    </dgm:pt>
    <dgm:pt modelId="{D94339DA-E8BF-4CEB-BB72-B2D488525DC3}">
      <dgm:prSet custT="1"/>
      <dgm:spPr/>
      <dgm:t>
        <a:bodyPr/>
        <a:lstStyle/>
        <a:p>
          <a:pPr algn="l"/>
          <a:r>
            <a:rPr lang="en-US" sz="2800" dirty="0"/>
            <a:t>National Cooperative Bank</a:t>
          </a:r>
        </a:p>
      </dgm:t>
    </dgm:pt>
    <dgm:pt modelId="{AC110DE8-6B81-4BB1-AC7F-A860387D73ED}" type="parTrans" cxnId="{16146D1C-4A33-4BCA-AE89-502B1B8F06B2}">
      <dgm:prSet/>
      <dgm:spPr/>
      <dgm:t>
        <a:bodyPr/>
        <a:lstStyle/>
        <a:p>
          <a:endParaRPr lang="en-US"/>
        </a:p>
      </dgm:t>
    </dgm:pt>
    <dgm:pt modelId="{FD5173ED-6B41-4098-B71A-F4C2E4F11F1E}" type="sibTrans" cxnId="{16146D1C-4A33-4BCA-AE89-502B1B8F06B2}">
      <dgm:prSet/>
      <dgm:spPr/>
      <dgm:t>
        <a:bodyPr/>
        <a:lstStyle/>
        <a:p>
          <a:endParaRPr lang="en-US"/>
        </a:p>
      </dgm:t>
    </dgm:pt>
    <dgm:pt modelId="{D6076BC7-AE42-4D11-B5C8-85E97A108461}" type="pres">
      <dgm:prSet presAssocID="{44B6EF85-83A3-4D70-88A3-01AEF1063D2C}" presName="Name0" presStyleCnt="0">
        <dgm:presLayoutVars>
          <dgm:dir/>
          <dgm:animLvl val="lvl"/>
          <dgm:resizeHandles val="exact"/>
        </dgm:presLayoutVars>
      </dgm:prSet>
      <dgm:spPr/>
    </dgm:pt>
    <dgm:pt modelId="{4DBE1378-EA04-4F4E-8633-2F5D6275123E}" type="pres">
      <dgm:prSet presAssocID="{6E8DD302-B208-49FE-90A8-AD5172C5E809}" presName="linNode" presStyleCnt="0"/>
      <dgm:spPr/>
    </dgm:pt>
    <dgm:pt modelId="{EEAD304E-2C47-4166-ADFA-576D358143AD}" type="pres">
      <dgm:prSet presAssocID="{6E8DD302-B208-49FE-90A8-AD5172C5E809}" presName="parentText" presStyleLbl="node1" presStyleIdx="0" presStyleCnt="8" custScaleX="277778" custLinFactNeighborY="-2767">
        <dgm:presLayoutVars>
          <dgm:chMax val="1"/>
          <dgm:bulletEnabled val="1"/>
        </dgm:presLayoutVars>
      </dgm:prSet>
      <dgm:spPr/>
    </dgm:pt>
    <dgm:pt modelId="{13EB7258-3604-488A-A551-26A7C92575BD}" type="pres">
      <dgm:prSet presAssocID="{5883A070-9D23-4A05-AFB0-9FDB03BA84E3}" presName="sp" presStyleCnt="0"/>
      <dgm:spPr/>
    </dgm:pt>
    <dgm:pt modelId="{E6F740A2-3768-4E3A-B48D-502C32C1618A}" type="pres">
      <dgm:prSet presAssocID="{43861CA0-DBCE-4936-8F38-670497F78207}" presName="linNode" presStyleCnt="0"/>
      <dgm:spPr/>
    </dgm:pt>
    <dgm:pt modelId="{9CF1F977-2A82-4F92-A495-95763F9293F6}" type="pres">
      <dgm:prSet presAssocID="{43861CA0-DBCE-4936-8F38-670497F78207}" presName="parentText" presStyleLbl="node1" presStyleIdx="1" presStyleCnt="8" custScaleX="277778">
        <dgm:presLayoutVars>
          <dgm:chMax val="1"/>
          <dgm:bulletEnabled val="1"/>
        </dgm:presLayoutVars>
      </dgm:prSet>
      <dgm:spPr/>
    </dgm:pt>
    <dgm:pt modelId="{E2167375-B736-4C16-BED8-DEC16C144570}" type="pres">
      <dgm:prSet presAssocID="{28339306-8699-4119-A360-5755BAA755F7}" presName="sp" presStyleCnt="0"/>
      <dgm:spPr/>
    </dgm:pt>
    <dgm:pt modelId="{6E69A629-EE7A-4D42-B120-E4C8504FEF92}" type="pres">
      <dgm:prSet presAssocID="{B1921DD1-9CA8-4293-A8F2-B6987FDCC5BF}" presName="linNode" presStyleCnt="0"/>
      <dgm:spPr/>
    </dgm:pt>
    <dgm:pt modelId="{DF1413D8-E06B-4920-AB81-AACC272DFB4B}" type="pres">
      <dgm:prSet presAssocID="{B1921DD1-9CA8-4293-A8F2-B6987FDCC5BF}" presName="parentText" presStyleLbl="node1" presStyleIdx="2" presStyleCnt="8" custScaleX="277778">
        <dgm:presLayoutVars>
          <dgm:chMax val="1"/>
          <dgm:bulletEnabled val="1"/>
        </dgm:presLayoutVars>
      </dgm:prSet>
      <dgm:spPr/>
    </dgm:pt>
    <dgm:pt modelId="{CB2BBAEE-5B66-471B-ACE9-225C9A2CA6FD}" type="pres">
      <dgm:prSet presAssocID="{834F7789-EF15-47AD-A3CD-42FD036C9E08}" presName="sp" presStyleCnt="0"/>
      <dgm:spPr/>
    </dgm:pt>
    <dgm:pt modelId="{4DEF94DB-F7C5-4B40-BEB4-2938CB55FCBE}" type="pres">
      <dgm:prSet presAssocID="{3931FC74-D32B-48E7-81B8-768ACEAD9564}" presName="linNode" presStyleCnt="0"/>
      <dgm:spPr/>
    </dgm:pt>
    <dgm:pt modelId="{6B28906A-413B-43C1-BE5C-5F0BF4E49150}" type="pres">
      <dgm:prSet presAssocID="{3931FC74-D32B-48E7-81B8-768ACEAD9564}" presName="parentText" presStyleLbl="node1" presStyleIdx="3" presStyleCnt="8" custScaleX="277778">
        <dgm:presLayoutVars>
          <dgm:chMax val="1"/>
          <dgm:bulletEnabled val="1"/>
        </dgm:presLayoutVars>
      </dgm:prSet>
      <dgm:spPr/>
    </dgm:pt>
    <dgm:pt modelId="{75F487B3-8960-4770-B9DB-69FD50B7A532}" type="pres">
      <dgm:prSet presAssocID="{B2B60284-1286-4784-AFD6-900A09785367}" presName="sp" presStyleCnt="0"/>
      <dgm:spPr/>
    </dgm:pt>
    <dgm:pt modelId="{7D2ED873-443C-4116-926C-DDEA6C764FC1}" type="pres">
      <dgm:prSet presAssocID="{53EFC71D-0038-488E-899A-7433EC76E7C1}" presName="linNode" presStyleCnt="0"/>
      <dgm:spPr/>
    </dgm:pt>
    <dgm:pt modelId="{2C8ACCC0-189F-487D-9905-65B24CDEAF11}" type="pres">
      <dgm:prSet presAssocID="{53EFC71D-0038-488E-899A-7433EC76E7C1}" presName="parentText" presStyleLbl="node1" presStyleIdx="4" presStyleCnt="8" custScaleX="277778">
        <dgm:presLayoutVars>
          <dgm:chMax val="1"/>
          <dgm:bulletEnabled val="1"/>
        </dgm:presLayoutVars>
      </dgm:prSet>
      <dgm:spPr/>
    </dgm:pt>
    <dgm:pt modelId="{BCC6C889-98D0-4B43-9BD8-E1B28F4881E8}" type="pres">
      <dgm:prSet presAssocID="{A30E74E7-B002-4FA5-99B4-A958DD0A0F2C}" presName="sp" presStyleCnt="0"/>
      <dgm:spPr/>
    </dgm:pt>
    <dgm:pt modelId="{F0DECC66-ED32-4A53-A673-A29DFB28EECD}" type="pres">
      <dgm:prSet presAssocID="{D117360D-95ED-4395-AAA2-C7B56FBF06D5}" presName="linNode" presStyleCnt="0"/>
      <dgm:spPr/>
    </dgm:pt>
    <dgm:pt modelId="{66EEE35F-7F57-47F1-9B50-314B2C2673B8}" type="pres">
      <dgm:prSet presAssocID="{D117360D-95ED-4395-AAA2-C7B56FBF06D5}" presName="parentText" presStyleLbl="node1" presStyleIdx="5" presStyleCnt="8" custScaleX="277778">
        <dgm:presLayoutVars>
          <dgm:chMax val="1"/>
          <dgm:bulletEnabled val="1"/>
        </dgm:presLayoutVars>
      </dgm:prSet>
      <dgm:spPr/>
    </dgm:pt>
    <dgm:pt modelId="{93A984AA-9148-4149-9EC9-A7BA4A6CE117}" type="pres">
      <dgm:prSet presAssocID="{6F75EB3F-EC2F-4BAE-BDB9-EFF0B096FF95}" presName="sp" presStyleCnt="0"/>
      <dgm:spPr/>
    </dgm:pt>
    <dgm:pt modelId="{6145A91D-4FB4-4BEE-B272-DE89A2FA84B3}" type="pres">
      <dgm:prSet presAssocID="{EA844EDE-7BD7-48F4-9D68-0F4D985C9B97}" presName="linNode" presStyleCnt="0"/>
      <dgm:spPr/>
    </dgm:pt>
    <dgm:pt modelId="{37263CD9-0CCA-4E40-B249-BAF2B38AD195}" type="pres">
      <dgm:prSet presAssocID="{EA844EDE-7BD7-48F4-9D68-0F4D985C9B97}" presName="parentText" presStyleLbl="node1" presStyleIdx="6" presStyleCnt="8" custScaleX="277778">
        <dgm:presLayoutVars>
          <dgm:chMax val="1"/>
          <dgm:bulletEnabled val="1"/>
        </dgm:presLayoutVars>
      </dgm:prSet>
      <dgm:spPr/>
    </dgm:pt>
    <dgm:pt modelId="{4E4ED360-45F8-4EAD-801B-086E7F48518A}" type="pres">
      <dgm:prSet presAssocID="{CF55E826-DEFF-4DED-A477-E89892AE1C14}" presName="sp" presStyleCnt="0"/>
      <dgm:spPr/>
    </dgm:pt>
    <dgm:pt modelId="{1D8033FE-7FFA-4081-94DB-B5923215033C}" type="pres">
      <dgm:prSet presAssocID="{D94339DA-E8BF-4CEB-BB72-B2D488525DC3}" presName="linNode" presStyleCnt="0"/>
      <dgm:spPr/>
    </dgm:pt>
    <dgm:pt modelId="{7D1E871B-A83F-4460-A820-169794FF376A}" type="pres">
      <dgm:prSet presAssocID="{D94339DA-E8BF-4CEB-BB72-B2D488525DC3}" presName="parentText" presStyleLbl="node1" presStyleIdx="7" presStyleCnt="8" custScaleX="277778">
        <dgm:presLayoutVars>
          <dgm:chMax val="1"/>
          <dgm:bulletEnabled val="1"/>
        </dgm:presLayoutVars>
      </dgm:prSet>
      <dgm:spPr/>
    </dgm:pt>
  </dgm:ptLst>
  <dgm:cxnLst>
    <dgm:cxn modelId="{16146D1C-4A33-4BCA-AE89-502B1B8F06B2}" srcId="{44B6EF85-83A3-4D70-88A3-01AEF1063D2C}" destId="{D94339DA-E8BF-4CEB-BB72-B2D488525DC3}" srcOrd="7" destOrd="0" parTransId="{AC110DE8-6B81-4BB1-AC7F-A860387D73ED}" sibTransId="{FD5173ED-6B41-4098-B71A-F4C2E4F11F1E}"/>
    <dgm:cxn modelId="{08C2D728-10D6-4197-88BE-03928B7BE925}" type="presOf" srcId="{D94339DA-E8BF-4CEB-BB72-B2D488525DC3}" destId="{7D1E871B-A83F-4460-A820-169794FF376A}" srcOrd="0" destOrd="0" presId="urn:microsoft.com/office/officeart/2005/8/layout/vList5"/>
    <dgm:cxn modelId="{1E1E6433-DB81-4A9A-8FC7-239FA981DD37}" type="presOf" srcId="{EA844EDE-7BD7-48F4-9D68-0F4D985C9B97}" destId="{37263CD9-0CCA-4E40-B249-BAF2B38AD195}" srcOrd="0" destOrd="0" presId="urn:microsoft.com/office/officeart/2005/8/layout/vList5"/>
    <dgm:cxn modelId="{41688D3F-B1AF-43B4-92F9-BD51EBED33DD}" type="presOf" srcId="{43861CA0-DBCE-4936-8F38-670497F78207}" destId="{9CF1F977-2A82-4F92-A495-95763F9293F6}" srcOrd="0" destOrd="0" presId="urn:microsoft.com/office/officeart/2005/8/layout/vList5"/>
    <dgm:cxn modelId="{D97ACE6B-DF09-4AF4-BFA9-75B7D013182A}" type="presOf" srcId="{B1921DD1-9CA8-4293-A8F2-B6987FDCC5BF}" destId="{DF1413D8-E06B-4920-AB81-AACC272DFB4B}" srcOrd="0" destOrd="0" presId="urn:microsoft.com/office/officeart/2005/8/layout/vList5"/>
    <dgm:cxn modelId="{67832073-275F-40A9-B7E4-20AF1523C70E}" srcId="{44B6EF85-83A3-4D70-88A3-01AEF1063D2C}" destId="{53EFC71D-0038-488E-899A-7433EC76E7C1}" srcOrd="4" destOrd="0" parTransId="{1C62DEE3-2DBD-45EA-83F5-06A69D93F342}" sibTransId="{A30E74E7-B002-4FA5-99B4-A958DD0A0F2C}"/>
    <dgm:cxn modelId="{5BBD8956-40CE-4157-8E09-409D549B96A5}" type="presOf" srcId="{53EFC71D-0038-488E-899A-7433EC76E7C1}" destId="{2C8ACCC0-189F-487D-9905-65B24CDEAF11}" srcOrd="0" destOrd="0" presId="urn:microsoft.com/office/officeart/2005/8/layout/vList5"/>
    <dgm:cxn modelId="{A7F9C682-6C12-417E-87A8-133B2C962FDC}" srcId="{44B6EF85-83A3-4D70-88A3-01AEF1063D2C}" destId="{EA844EDE-7BD7-48F4-9D68-0F4D985C9B97}" srcOrd="6" destOrd="0" parTransId="{D06D1617-C984-4319-9F37-6E558CC53503}" sibTransId="{CF55E826-DEFF-4DED-A477-E89892AE1C14}"/>
    <dgm:cxn modelId="{BCF54788-162E-4E08-9406-396A13E8F022}" srcId="{44B6EF85-83A3-4D70-88A3-01AEF1063D2C}" destId="{6E8DD302-B208-49FE-90A8-AD5172C5E809}" srcOrd="0" destOrd="0" parTransId="{01197674-31A1-4DC3-A244-31BFD1137AFF}" sibTransId="{5883A070-9D23-4A05-AFB0-9FDB03BA84E3}"/>
    <dgm:cxn modelId="{030344A4-CAC1-4DA1-86D0-669273BEC803}" type="presOf" srcId="{44B6EF85-83A3-4D70-88A3-01AEF1063D2C}" destId="{D6076BC7-AE42-4D11-B5C8-85E97A108461}" srcOrd="0" destOrd="0" presId="urn:microsoft.com/office/officeart/2005/8/layout/vList5"/>
    <dgm:cxn modelId="{226DC5B7-4630-4435-9428-23ACA9D01189}" srcId="{44B6EF85-83A3-4D70-88A3-01AEF1063D2C}" destId="{43861CA0-DBCE-4936-8F38-670497F78207}" srcOrd="1" destOrd="0" parTransId="{5315695B-08E3-462F-804B-FEFB157D6B56}" sibTransId="{28339306-8699-4119-A360-5755BAA755F7}"/>
    <dgm:cxn modelId="{0E083CBD-2186-48EF-B5FB-A85A55AA1F80}" srcId="{44B6EF85-83A3-4D70-88A3-01AEF1063D2C}" destId="{B1921DD1-9CA8-4293-A8F2-B6987FDCC5BF}" srcOrd="2" destOrd="0" parTransId="{8E0A9A2E-6E32-4221-B981-9F6A82F3E35A}" sibTransId="{834F7789-EF15-47AD-A3CD-42FD036C9E08}"/>
    <dgm:cxn modelId="{82CDF0BF-AE88-4F80-91FA-9A089EBDF6E9}" srcId="{44B6EF85-83A3-4D70-88A3-01AEF1063D2C}" destId="{D117360D-95ED-4395-AAA2-C7B56FBF06D5}" srcOrd="5" destOrd="0" parTransId="{A583EBBC-7F15-4777-BCA0-AC57EDD0785A}" sibTransId="{6F75EB3F-EC2F-4BAE-BDB9-EFF0B096FF95}"/>
    <dgm:cxn modelId="{B97D2FD0-E1B7-4D7C-B5F0-51289D4F0772}" srcId="{44B6EF85-83A3-4D70-88A3-01AEF1063D2C}" destId="{3931FC74-D32B-48E7-81B8-768ACEAD9564}" srcOrd="3" destOrd="0" parTransId="{51792EDE-0112-46B1-8AA4-0003DD7DFC2D}" sibTransId="{B2B60284-1286-4784-AFD6-900A09785367}"/>
    <dgm:cxn modelId="{2CECB3E3-AC15-4D78-BAF6-D86D355AFAA7}" type="presOf" srcId="{6E8DD302-B208-49FE-90A8-AD5172C5E809}" destId="{EEAD304E-2C47-4166-ADFA-576D358143AD}" srcOrd="0" destOrd="0" presId="urn:microsoft.com/office/officeart/2005/8/layout/vList5"/>
    <dgm:cxn modelId="{D161A1E4-BF79-43E4-9879-9586D032C3D6}" type="presOf" srcId="{3931FC74-D32B-48E7-81B8-768ACEAD9564}" destId="{6B28906A-413B-43C1-BE5C-5F0BF4E49150}" srcOrd="0" destOrd="0" presId="urn:microsoft.com/office/officeart/2005/8/layout/vList5"/>
    <dgm:cxn modelId="{1F84C5EA-52D5-49D5-882B-D952EB80A173}" type="presOf" srcId="{D117360D-95ED-4395-AAA2-C7B56FBF06D5}" destId="{66EEE35F-7F57-47F1-9B50-314B2C2673B8}" srcOrd="0" destOrd="0" presId="urn:microsoft.com/office/officeart/2005/8/layout/vList5"/>
    <dgm:cxn modelId="{1B39126C-989D-43F1-BA5F-966C3CA28B6B}" type="presParOf" srcId="{D6076BC7-AE42-4D11-B5C8-85E97A108461}" destId="{4DBE1378-EA04-4F4E-8633-2F5D6275123E}" srcOrd="0" destOrd="0" presId="urn:microsoft.com/office/officeart/2005/8/layout/vList5"/>
    <dgm:cxn modelId="{E7F4B2C9-AA70-4893-9145-0D056D453285}" type="presParOf" srcId="{4DBE1378-EA04-4F4E-8633-2F5D6275123E}" destId="{EEAD304E-2C47-4166-ADFA-576D358143AD}" srcOrd="0" destOrd="0" presId="urn:microsoft.com/office/officeart/2005/8/layout/vList5"/>
    <dgm:cxn modelId="{EE6DAC8B-C50E-4C39-A751-97B887CAD371}" type="presParOf" srcId="{D6076BC7-AE42-4D11-B5C8-85E97A108461}" destId="{13EB7258-3604-488A-A551-26A7C92575BD}" srcOrd="1" destOrd="0" presId="urn:microsoft.com/office/officeart/2005/8/layout/vList5"/>
    <dgm:cxn modelId="{CCF8A514-1EA4-493D-8D28-AD36229F4549}" type="presParOf" srcId="{D6076BC7-AE42-4D11-B5C8-85E97A108461}" destId="{E6F740A2-3768-4E3A-B48D-502C32C1618A}" srcOrd="2" destOrd="0" presId="urn:microsoft.com/office/officeart/2005/8/layout/vList5"/>
    <dgm:cxn modelId="{203FE4A8-1DC3-4625-A7ED-C9F46A38F6B5}" type="presParOf" srcId="{E6F740A2-3768-4E3A-B48D-502C32C1618A}" destId="{9CF1F977-2A82-4F92-A495-95763F9293F6}" srcOrd="0" destOrd="0" presId="urn:microsoft.com/office/officeart/2005/8/layout/vList5"/>
    <dgm:cxn modelId="{ED394A98-6925-418F-AAE6-39B1923A10FE}" type="presParOf" srcId="{D6076BC7-AE42-4D11-B5C8-85E97A108461}" destId="{E2167375-B736-4C16-BED8-DEC16C144570}" srcOrd="3" destOrd="0" presId="urn:microsoft.com/office/officeart/2005/8/layout/vList5"/>
    <dgm:cxn modelId="{0B14FC06-5514-49A7-B3B6-347A6778A819}" type="presParOf" srcId="{D6076BC7-AE42-4D11-B5C8-85E97A108461}" destId="{6E69A629-EE7A-4D42-B120-E4C8504FEF92}" srcOrd="4" destOrd="0" presId="urn:microsoft.com/office/officeart/2005/8/layout/vList5"/>
    <dgm:cxn modelId="{85F1B9A9-9B12-4BE3-A23D-1C34119956FB}" type="presParOf" srcId="{6E69A629-EE7A-4D42-B120-E4C8504FEF92}" destId="{DF1413D8-E06B-4920-AB81-AACC272DFB4B}" srcOrd="0" destOrd="0" presId="urn:microsoft.com/office/officeart/2005/8/layout/vList5"/>
    <dgm:cxn modelId="{B553524C-9BEF-4721-8EEE-28A9C1551F69}" type="presParOf" srcId="{D6076BC7-AE42-4D11-B5C8-85E97A108461}" destId="{CB2BBAEE-5B66-471B-ACE9-225C9A2CA6FD}" srcOrd="5" destOrd="0" presId="urn:microsoft.com/office/officeart/2005/8/layout/vList5"/>
    <dgm:cxn modelId="{C16D52A9-D942-42AF-AC3E-B791A53A8B2A}" type="presParOf" srcId="{D6076BC7-AE42-4D11-B5C8-85E97A108461}" destId="{4DEF94DB-F7C5-4B40-BEB4-2938CB55FCBE}" srcOrd="6" destOrd="0" presId="urn:microsoft.com/office/officeart/2005/8/layout/vList5"/>
    <dgm:cxn modelId="{789363A5-0038-449F-AB86-76DD14A0F3EE}" type="presParOf" srcId="{4DEF94DB-F7C5-4B40-BEB4-2938CB55FCBE}" destId="{6B28906A-413B-43C1-BE5C-5F0BF4E49150}" srcOrd="0" destOrd="0" presId="urn:microsoft.com/office/officeart/2005/8/layout/vList5"/>
    <dgm:cxn modelId="{62CEE42B-94F0-4E6F-ADB0-25AC23C23BED}" type="presParOf" srcId="{D6076BC7-AE42-4D11-B5C8-85E97A108461}" destId="{75F487B3-8960-4770-B9DB-69FD50B7A532}" srcOrd="7" destOrd="0" presId="urn:microsoft.com/office/officeart/2005/8/layout/vList5"/>
    <dgm:cxn modelId="{119C0A4D-BF8C-49BF-A919-34D127D0A298}" type="presParOf" srcId="{D6076BC7-AE42-4D11-B5C8-85E97A108461}" destId="{7D2ED873-443C-4116-926C-DDEA6C764FC1}" srcOrd="8" destOrd="0" presId="urn:microsoft.com/office/officeart/2005/8/layout/vList5"/>
    <dgm:cxn modelId="{5F65A671-C4DF-4920-A776-2D918B764BB3}" type="presParOf" srcId="{7D2ED873-443C-4116-926C-DDEA6C764FC1}" destId="{2C8ACCC0-189F-487D-9905-65B24CDEAF11}" srcOrd="0" destOrd="0" presId="urn:microsoft.com/office/officeart/2005/8/layout/vList5"/>
    <dgm:cxn modelId="{2075B254-658C-433A-8C59-7D2EB7DC5A5F}" type="presParOf" srcId="{D6076BC7-AE42-4D11-B5C8-85E97A108461}" destId="{BCC6C889-98D0-4B43-9BD8-E1B28F4881E8}" srcOrd="9" destOrd="0" presId="urn:microsoft.com/office/officeart/2005/8/layout/vList5"/>
    <dgm:cxn modelId="{1FE8523F-30C3-4391-964F-F97D3B4B47F4}" type="presParOf" srcId="{D6076BC7-AE42-4D11-B5C8-85E97A108461}" destId="{F0DECC66-ED32-4A53-A673-A29DFB28EECD}" srcOrd="10" destOrd="0" presId="urn:microsoft.com/office/officeart/2005/8/layout/vList5"/>
    <dgm:cxn modelId="{34C93826-2A4C-4906-9BA7-BB78D5D4EB32}" type="presParOf" srcId="{F0DECC66-ED32-4A53-A673-A29DFB28EECD}" destId="{66EEE35F-7F57-47F1-9B50-314B2C2673B8}" srcOrd="0" destOrd="0" presId="urn:microsoft.com/office/officeart/2005/8/layout/vList5"/>
    <dgm:cxn modelId="{773AB560-C49B-4CE4-BF0A-834D64B9C972}" type="presParOf" srcId="{D6076BC7-AE42-4D11-B5C8-85E97A108461}" destId="{93A984AA-9148-4149-9EC9-A7BA4A6CE117}" srcOrd="11" destOrd="0" presId="urn:microsoft.com/office/officeart/2005/8/layout/vList5"/>
    <dgm:cxn modelId="{4C160AA4-6140-45F7-ABD3-87DAE1F775EB}" type="presParOf" srcId="{D6076BC7-AE42-4D11-B5C8-85E97A108461}" destId="{6145A91D-4FB4-4BEE-B272-DE89A2FA84B3}" srcOrd="12" destOrd="0" presId="urn:microsoft.com/office/officeart/2005/8/layout/vList5"/>
    <dgm:cxn modelId="{9BA3FF17-FCB2-4B38-84D4-8C994724C123}" type="presParOf" srcId="{6145A91D-4FB4-4BEE-B272-DE89A2FA84B3}" destId="{37263CD9-0CCA-4E40-B249-BAF2B38AD195}" srcOrd="0" destOrd="0" presId="urn:microsoft.com/office/officeart/2005/8/layout/vList5"/>
    <dgm:cxn modelId="{A7F7AB8F-FAE6-47E2-B54C-CEF4DB458589}" type="presParOf" srcId="{D6076BC7-AE42-4D11-B5C8-85E97A108461}" destId="{4E4ED360-45F8-4EAD-801B-086E7F48518A}" srcOrd="13" destOrd="0" presId="urn:microsoft.com/office/officeart/2005/8/layout/vList5"/>
    <dgm:cxn modelId="{AAADB16A-C5F9-45F1-A32A-57849C49CB0D}" type="presParOf" srcId="{D6076BC7-AE42-4D11-B5C8-85E97A108461}" destId="{1D8033FE-7FFA-4081-94DB-B5923215033C}" srcOrd="14" destOrd="0" presId="urn:microsoft.com/office/officeart/2005/8/layout/vList5"/>
    <dgm:cxn modelId="{C67AA114-72A9-406C-A0CE-3F471164E2B8}" type="presParOf" srcId="{1D8033FE-7FFA-4081-94DB-B5923215033C}" destId="{7D1E871B-A83F-4460-A820-169794FF376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B6EF85-83A3-4D70-88A3-01AEF1063D2C}" type="doc">
      <dgm:prSet loTypeId="urn:microsoft.com/office/officeart/2005/8/layout/vList5" loCatId="list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E8DD302-B208-49FE-90A8-AD5172C5E809}">
      <dgm:prSet custT="1"/>
      <dgm:spPr/>
      <dgm:t>
        <a:bodyPr/>
        <a:lstStyle/>
        <a:p>
          <a:pPr algn="l"/>
          <a:r>
            <a:rPr lang="en-US" sz="2200" b="1" dirty="0"/>
            <a:t>City of Austin </a:t>
          </a:r>
          <a:r>
            <a:rPr lang="en-US" sz="2200" dirty="0"/>
            <a:t>– Provides affordable ground lease to BCF and the Housing Co-op.</a:t>
          </a:r>
        </a:p>
      </dgm:t>
      <dgm:extLst>
        <a:ext uri="{E40237B7-FDA0-4F09-8148-C483321AD2D9}">
          <dgm14:cNvPr xmlns:dgm14="http://schemas.microsoft.com/office/drawing/2010/diagram" id="0" name="">
            <a:extLst>
              <a:ext uri="{C183D7F6-B498-43B3-948B-1728B52AA6E4}">
                <adec:decorative xmlns:adec="http://schemas.microsoft.com/office/drawing/2017/decorative" val="1"/>
              </a:ext>
            </a:extLst>
          </dgm14:cNvPr>
        </a:ext>
      </dgm:extLst>
    </dgm:pt>
    <dgm:pt modelId="{01197674-31A1-4DC3-A244-31BFD1137AFF}" type="parTrans" cxnId="{BCF54788-162E-4E08-9406-396A13E8F022}">
      <dgm:prSet/>
      <dgm:spPr/>
      <dgm:t>
        <a:bodyPr/>
        <a:lstStyle/>
        <a:p>
          <a:pPr algn="l"/>
          <a:endParaRPr lang="en-US" sz="2200"/>
        </a:p>
      </dgm:t>
    </dgm:pt>
    <dgm:pt modelId="{5883A070-9D23-4A05-AFB0-9FDB03BA84E3}" type="sibTrans" cxnId="{BCF54788-162E-4E08-9406-396A13E8F022}">
      <dgm:prSet/>
      <dgm:spPr/>
      <dgm:t>
        <a:bodyPr/>
        <a:lstStyle/>
        <a:p>
          <a:pPr algn="l"/>
          <a:endParaRPr lang="en-US" sz="2200"/>
        </a:p>
      </dgm:t>
    </dgm:pt>
    <dgm:pt modelId="{43861CA0-DBCE-4936-8F38-670497F78207}">
      <dgm:prSet custT="1"/>
      <dgm:spPr/>
      <dgm:t>
        <a:bodyPr/>
        <a:lstStyle/>
        <a:p>
          <a:pPr algn="l"/>
          <a:r>
            <a:rPr lang="en-US" sz="2200" b="1" dirty="0"/>
            <a:t>Developer</a:t>
          </a:r>
          <a:r>
            <a:rPr lang="en-US" sz="2200" dirty="0"/>
            <a:t> – Provides interim financing to develop and build property improvements (a five-story mixed-use building for retail and light commercial on the ground floor, modular residential units above, and a green roof, with an integrated six-story tower building with retail and light commercial flex space.)</a:t>
          </a:r>
        </a:p>
      </dgm:t>
    </dgm:pt>
    <dgm:pt modelId="{5315695B-08E3-462F-804B-FEFB157D6B56}" type="parTrans" cxnId="{226DC5B7-4630-4435-9428-23ACA9D01189}">
      <dgm:prSet/>
      <dgm:spPr/>
      <dgm:t>
        <a:bodyPr/>
        <a:lstStyle/>
        <a:p>
          <a:pPr algn="l"/>
          <a:endParaRPr lang="en-US" sz="2200"/>
        </a:p>
      </dgm:t>
    </dgm:pt>
    <dgm:pt modelId="{28339306-8699-4119-A360-5755BAA755F7}" type="sibTrans" cxnId="{226DC5B7-4630-4435-9428-23ACA9D01189}">
      <dgm:prSet/>
      <dgm:spPr/>
      <dgm:t>
        <a:bodyPr/>
        <a:lstStyle/>
        <a:p>
          <a:pPr algn="l"/>
          <a:endParaRPr lang="en-US" sz="2200"/>
        </a:p>
      </dgm:t>
    </dgm:pt>
    <dgm:pt modelId="{B1921DD1-9CA8-4293-A8F2-B6987FDCC5BF}">
      <dgm:prSet custT="1"/>
      <dgm:spPr/>
      <dgm:t>
        <a:bodyPr/>
        <a:lstStyle/>
        <a:p>
          <a:pPr algn="l"/>
          <a:r>
            <a:rPr lang="en-US" sz="2200" b="1" dirty="0"/>
            <a:t>Housing Co-op &amp; BCF </a:t>
          </a:r>
          <a:r>
            <a:rPr lang="en-US" sz="2200" dirty="0"/>
            <a:t>– Purchase improvements from the developer.</a:t>
          </a:r>
        </a:p>
      </dgm:t>
    </dgm:pt>
    <dgm:pt modelId="{8E0A9A2E-6E32-4221-B981-9F6A82F3E35A}" type="parTrans" cxnId="{0E083CBD-2186-48EF-B5FB-A85A55AA1F80}">
      <dgm:prSet/>
      <dgm:spPr/>
      <dgm:t>
        <a:bodyPr/>
        <a:lstStyle/>
        <a:p>
          <a:pPr algn="l"/>
          <a:endParaRPr lang="en-US" sz="2200"/>
        </a:p>
      </dgm:t>
    </dgm:pt>
    <dgm:pt modelId="{834F7789-EF15-47AD-A3CD-42FD036C9E08}" type="sibTrans" cxnId="{0E083CBD-2186-48EF-B5FB-A85A55AA1F80}">
      <dgm:prSet/>
      <dgm:spPr/>
      <dgm:t>
        <a:bodyPr/>
        <a:lstStyle/>
        <a:p>
          <a:pPr algn="l"/>
          <a:endParaRPr lang="en-US" sz="2200"/>
        </a:p>
      </dgm:t>
    </dgm:pt>
    <dgm:pt modelId="{3931FC74-D32B-48E7-81B8-768ACEAD9564}">
      <dgm:prSet custT="1"/>
      <dgm:spPr/>
      <dgm:t>
        <a:bodyPr/>
        <a:lstStyle/>
        <a:p>
          <a:pPr algn="l"/>
          <a:r>
            <a:rPr lang="en-US" sz="2200" b="1" dirty="0"/>
            <a:t>National Cooperative Bank </a:t>
          </a:r>
          <a:r>
            <a:rPr lang="en-US" sz="2200" dirty="0"/>
            <a:t>– Provides permanent financing.</a:t>
          </a:r>
        </a:p>
      </dgm:t>
    </dgm:pt>
    <dgm:pt modelId="{51792EDE-0112-46B1-8AA4-0003DD7DFC2D}" type="parTrans" cxnId="{B97D2FD0-E1B7-4D7C-B5F0-51289D4F0772}">
      <dgm:prSet/>
      <dgm:spPr/>
      <dgm:t>
        <a:bodyPr/>
        <a:lstStyle/>
        <a:p>
          <a:pPr algn="l"/>
          <a:endParaRPr lang="en-US" sz="2200"/>
        </a:p>
      </dgm:t>
    </dgm:pt>
    <dgm:pt modelId="{B2B60284-1286-4784-AFD6-900A09785367}" type="sibTrans" cxnId="{B97D2FD0-E1B7-4D7C-B5F0-51289D4F0772}">
      <dgm:prSet/>
      <dgm:spPr/>
      <dgm:t>
        <a:bodyPr/>
        <a:lstStyle/>
        <a:p>
          <a:pPr algn="l"/>
          <a:endParaRPr lang="en-US" sz="2200"/>
        </a:p>
      </dgm:t>
    </dgm:pt>
    <dgm:pt modelId="{EA844EDE-7BD7-48F4-9D68-0F4D985C9B97}">
      <dgm:prSet custT="1"/>
      <dgm:spPr/>
      <dgm:t>
        <a:bodyPr/>
        <a:lstStyle/>
        <a:p>
          <a:pPr algn="l"/>
          <a:r>
            <a:rPr lang="en-US" sz="2200" b="1" dirty="0"/>
            <a:t>NOTES: </a:t>
          </a:r>
          <a:r>
            <a:rPr lang="en-US" sz="2200" dirty="0"/>
            <a:t>Housing Co-op owns and operates all housing square footage. BCF owns and operates all public-facing common space, splitting some costs with the Housing Co-op.</a:t>
          </a:r>
        </a:p>
      </dgm:t>
    </dgm:pt>
    <dgm:pt modelId="{D06D1617-C984-4319-9F37-6E558CC53503}" type="parTrans" cxnId="{A7F9C682-6C12-417E-87A8-133B2C962FDC}">
      <dgm:prSet/>
      <dgm:spPr/>
      <dgm:t>
        <a:bodyPr/>
        <a:lstStyle/>
        <a:p>
          <a:pPr algn="l"/>
          <a:endParaRPr lang="en-US" sz="2200"/>
        </a:p>
      </dgm:t>
    </dgm:pt>
    <dgm:pt modelId="{CF55E826-DEFF-4DED-A477-E89892AE1C14}" type="sibTrans" cxnId="{A7F9C682-6C12-417E-87A8-133B2C962FDC}">
      <dgm:prSet/>
      <dgm:spPr/>
      <dgm:t>
        <a:bodyPr/>
        <a:lstStyle/>
        <a:p>
          <a:pPr algn="l"/>
          <a:endParaRPr lang="en-US" sz="2200"/>
        </a:p>
      </dgm:t>
    </dgm:pt>
    <dgm:pt modelId="{D6076BC7-AE42-4D11-B5C8-85E97A108461}" type="pres">
      <dgm:prSet presAssocID="{44B6EF85-83A3-4D70-88A3-01AEF1063D2C}" presName="Name0" presStyleCnt="0">
        <dgm:presLayoutVars>
          <dgm:dir/>
          <dgm:animLvl val="lvl"/>
          <dgm:resizeHandles val="exact"/>
        </dgm:presLayoutVars>
      </dgm:prSet>
      <dgm:spPr/>
    </dgm:pt>
    <dgm:pt modelId="{4DBE1378-EA04-4F4E-8633-2F5D6275123E}" type="pres">
      <dgm:prSet presAssocID="{6E8DD302-B208-49FE-90A8-AD5172C5E809}" presName="linNode" presStyleCnt="0"/>
      <dgm:spPr/>
    </dgm:pt>
    <dgm:pt modelId="{EEAD304E-2C47-4166-ADFA-576D358143AD}" type="pres">
      <dgm:prSet presAssocID="{6E8DD302-B208-49FE-90A8-AD5172C5E809}" presName="parentText" presStyleLbl="node1" presStyleIdx="0" presStyleCnt="5" custScaleX="277778" custScaleY="70624">
        <dgm:presLayoutVars>
          <dgm:chMax val="1"/>
          <dgm:bulletEnabled val="1"/>
        </dgm:presLayoutVars>
      </dgm:prSet>
      <dgm:spPr/>
    </dgm:pt>
    <dgm:pt modelId="{13EB7258-3604-488A-A551-26A7C92575BD}" type="pres">
      <dgm:prSet presAssocID="{5883A070-9D23-4A05-AFB0-9FDB03BA84E3}" presName="sp" presStyleCnt="0"/>
      <dgm:spPr/>
    </dgm:pt>
    <dgm:pt modelId="{E6F740A2-3768-4E3A-B48D-502C32C1618A}" type="pres">
      <dgm:prSet presAssocID="{43861CA0-DBCE-4936-8F38-670497F78207}" presName="linNode" presStyleCnt="0"/>
      <dgm:spPr/>
    </dgm:pt>
    <dgm:pt modelId="{9CF1F977-2A82-4F92-A495-95763F9293F6}" type="pres">
      <dgm:prSet presAssocID="{43861CA0-DBCE-4936-8F38-670497F78207}" presName="parentText" presStyleLbl="node1" presStyleIdx="1" presStyleCnt="5" custScaleX="277778" custScaleY="173368">
        <dgm:presLayoutVars>
          <dgm:chMax val="1"/>
          <dgm:bulletEnabled val="1"/>
        </dgm:presLayoutVars>
      </dgm:prSet>
      <dgm:spPr/>
    </dgm:pt>
    <dgm:pt modelId="{E2167375-B736-4C16-BED8-DEC16C144570}" type="pres">
      <dgm:prSet presAssocID="{28339306-8699-4119-A360-5755BAA755F7}" presName="sp" presStyleCnt="0"/>
      <dgm:spPr/>
    </dgm:pt>
    <dgm:pt modelId="{6E69A629-EE7A-4D42-B120-E4C8504FEF92}" type="pres">
      <dgm:prSet presAssocID="{B1921DD1-9CA8-4293-A8F2-B6987FDCC5BF}" presName="linNode" presStyleCnt="0"/>
      <dgm:spPr/>
    </dgm:pt>
    <dgm:pt modelId="{DF1413D8-E06B-4920-AB81-AACC272DFB4B}" type="pres">
      <dgm:prSet presAssocID="{B1921DD1-9CA8-4293-A8F2-B6987FDCC5BF}" presName="parentText" presStyleLbl="node1" presStyleIdx="2" presStyleCnt="5" custScaleX="277778" custScaleY="69517">
        <dgm:presLayoutVars>
          <dgm:chMax val="1"/>
          <dgm:bulletEnabled val="1"/>
        </dgm:presLayoutVars>
      </dgm:prSet>
      <dgm:spPr/>
    </dgm:pt>
    <dgm:pt modelId="{CB2BBAEE-5B66-471B-ACE9-225C9A2CA6FD}" type="pres">
      <dgm:prSet presAssocID="{834F7789-EF15-47AD-A3CD-42FD036C9E08}" presName="sp" presStyleCnt="0"/>
      <dgm:spPr/>
    </dgm:pt>
    <dgm:pt modelId="{4DEF94DB-F7C5-4B40-BEB4-2938CB55FCBE}" type="pres">
      <dgm:prSet presAssocID="{3931FC74-D32B-48E7-81B8-768ACEAD9564}" presName="linNode" presStyleCnt="0"/>
      <dgm:spPr/>
    </dgm:pt>
    <dgm:pt modelId="{6B28906A-413B-43C1-BE5C-5F0BF4E49150}" type="pres">
      <dgm:prSet presAssocID="{3931FC74-D32B-48E7-81B8-768ACEAD9564}" presName="parentText" presStyleLbl="node1" presStyleIdx="3" presStyleCnt="5" custScaleX="277778" custScaleY="59193">
        <dgm:presLayoutVars>
          <dgm:chMax val="1"/>
          <dgm:bulletEnabled val="1"/>
        </dgm:presLayoutVars>
      </dgm:prSet>
      <dgm:spPr/>
    </dgm:pt>
    <dgm:pt modelId="{75F487B3-8960-4770-B9DB-69FD50B7A532}" type="pres">
      <dgm:prSet presAssocID="{B2B60284-1286-4784-AFD6-900A09785367}" presName="sp" presStyleCnt="0"/>
      <dgm:spPr/>
    </dgm:pt>
    <dgm:pt modelId="{6145A91D-4FB4-4BEE-B272-DE89A2FA84B3}" type="pres">
      <dgm:prSet presAssocID="{EA844EDE-7BD7-48F4-9D68-0F4D985C9B97}" presName="linNode" presStyleCnt="0"/>
      <dgm:spPr/>
    </dgm:pt>
    <dgm:pt modelId="{37263CD9-0CCA-4E40-B249-BAF2B38AD195}" type="pres">
      <dgm:prSet presAssocID="{EA844EDE-7BD7-48F4-9D68-0F4D985C9B97}" presName="parentText" presStyleLbl="node1" presStyleIdx="4" presStyleCnt="5" custScaleX="277778">
        <dgm:presLayoutVars>
          <dgm:chMax val="1"/>
          <dgm:bulletEnabled val="1"/>
        </dgm:presLayoutVars>
      </dgm:prSet>
      <dgm:spPr/>
    </dgm:pt>
  </dgm:ptLst>
  <dgm:cxnLst>
    <dgm:cxn modelId="{1E1E6433-DB81-4A9A-8FC7-239FA981DD37}" type="presOf" srcId="{EA844EDE-7BD7-48F4-9D68-0F4D985C9B97}" destId="{37263CD9-0CCA-4E40-B249-BAF2B38AD195}" srcOrd="0" destOrd="0" presId="urn:microsoft.com/office/officeart/2005/8/layout/vList5"/>
    <dgm:cxn modelId="{41688D3F-B1AF-43B4-92F9-BD51EBED33DD}" type="presOf" srcId="{43861CA0-DBCE-4936-8F38-670497F78207}" destId="{9CF1F977-2A82-4F92-A495-95763F9293F6}" srcOrd="0" destOrd="0" presId="urn:microsoft.com/office/officeart/2005/8/layout/vList5"/>
    <dgm:cxn modelId="{D97ACE6B-DF09-4AF4-BFA9-75B7D013182A}" type="presOf" srcId="{B1921DD1-9CA8-4293-A8F2-B6987FDCC5BF}" destId="{DF1413D8-E06B-4920-AB81-AACC272DFB4B}" srcOrd="0" destOrd="0" presId="urn:microsoft.com/office/officeart/2005/8/layout/vList5"/>
    <dgm:cxn modelId="{A7F9C682-6C12-417E-87A8-133B2C962FDC}" srcId="{44B6EF85-83A3-4D70-88A3-01AEF1063D2C}" destId="{EA844EDE-7BD7-48F4-9D68-0F4D985C9B97}" srcOrd="4" destOrd="0" parTransId="{D06D1617-C984-4319-9F37-6E558CC53503}" sibTransId="{CF55E826-DEFF-4DED-A477-E89892AE1C14}"/>
    <dgm:cxn modelId="{BCF54788-162E-4E08-9406-396A13E8F022}" srcId="{44B6EF85-83A3-4D70-88A3-01AEF1063D2C}" destId="{6E8DD302-B208-49FE-90A8-AD5172C5E809}" srcOrd="0" destOrd="0" parTransId="{01197674-31A1-4DC3-A244-31BFD1137AFF}" sibTransId="{5883A070-9D23-4A05-AFB0-9FDB03BA84E3}"/>
    <dgm:cxn modelId="{030344A4-CAC1-4DA1-86D0-669273BEC803}" type="presOf" srcId="{44B6EF85-83A3-4D70-88A3-01AEF1063D2C}" destId="{D6076BC7-AE42-4D11-B5C8-85E97A108461}" srcOrd="0" destOrd="0" presId="urn:microsoft.com/office/officeart/2005/8/layout/vList5"/>
    <dgm:cxn modelId="{226DC5B7-4630-4435-9428-23ACA9D01189}" srcId="{44B6EF85-83A3-4D70-88A3-01AEF1063D2C}" destId="{43861CA0-DBCE-4936-8F38-670497F78207}" srcOrd="1" destOrd="0" parTransId="{5315695B-08E3-462F-804B-FEFB157D6B56}" sibTransId="{28339306-8699-4119-A360-5755BAA755F7}"/>
    <dgm:cxn modelId="{0E083CBD-2186-48EF-B5FB-A85A55AA1F80}" srcId="{44B6EF85-83A3-4D70-88A3-01AEF1063D2C}" destId="{B1921DD1-9CA8-4293-A8F2-B6987FDCC5BF}" srcOrd="2" destOrd="0" parTransId="{8E0A9A2E-6E32-4221-B981-9F6A82F3E35A}" sibTransId="{834F7789-EF15-47AD-A3CD-42FD036C9E08}"/>
    <dgm:cxn modelId="{B97D2FD0-E1B7-4D7C-B5F0-51289D4F0772}" srcId="{44B6EF85-83A3-4D70-88A3-01AEF1063D2C}" destId="{3931FC74-D32B-48E7-81B8-768ACEAD9564}" srcOrd="3" destOrd="0" parTransId="{51792EDE-0112-46B1-8AA4-0003DD7DFC2D}" sibTransId="{B2B60284-1286-4784-AFD6-900A09785367}"/>
    <dgm:cxn modelId="{2CECB3E3-AC15-4D78-BAF6-D86D355AFAA7}" type="presOf" srcId="{6E8DD302-B208-49FE-90A8-AD5172C5E809}" destId="{EEAD304E-2C47-4166-ADFA-576D358143AD}" srcOrd="0" destOrd="0" presId="urn:microsoft.com/office/officeart/2005/8/layout/vList5"/>
    <dgm:cxn modelId="{D161A1E4-BF79-43E4-9879-9586D032C3D6}" type="presOf" srcId="{3931FC74-D32B-48E7-81B8-768ACEAD9564}" destId="{6B28906A-413B-43C1-BE5C-5F0BF4E49150}" srcOrd="0" destOrd="0" presId="urn:microsoft.com/office/officeart/2005/8/layout/vList5"/>
    <dgm:cxn modelId="{1B39126C-989D-43F1-BA5F-966C3CA28B6B}" type="presParOf" srcId="{D6076BC7-AE42-4D11-B5C8-85E97A108461}" destId="{4DBE1378-EA04-4F4E-8633-2F5D6275123E}" srcOrd="0" destOrd="0" presId="urn:microsoft.com/office/officeart/2005/8/layout/vList5"/>
    <dgm:cxn modelId="{E7F4B2C9-AA70-4893-9145-0D056D453285}" type="presParOf" srcId="{4DBE1378-EA04-4F4E-8633-2F5D6275123E}" destId="{EEAD304E-2C47-4166-ADFA-576D358143AD}" srcOrd="0" destOrd="0" presId="urn:microsoft.com/office/officeart/2005/8/layout/vList5"/>
    <dgm:cxn modelId="{EE6DAC8B-C50E-4C39-A751-97B887CAD371}" type="presParOf" srcId="{D6076BC7-AE42-4D11-B5C8-85E97A108461}" destId="{13EB7258-3604-488A-A551-26A7C92575BD}" srcOrd="1" destOrd="0" presId="urn:microsoft.com/office/officeart/2005/8/layout/vList5"/>
    <dgm:cxn modelId="{CCF8A514-1EA4-493D-8D28-AD36229F4549}" type="presParOf" srcId="{D6076BC7-AE42-4D11-B5C8-85E97A108461}" destId="{E6F740A2-3768-4E3A-B48D-502C32C1618A}" srcOrd="2" destOrd="0" presId="urn:microsoft.com/office/officeart/2005/8/layout/vList5"/>
    <dgm:cxn modelId="{203FE4A8-1DC3-4625-A7ED-C9F46A38F6B5}" type="presParOf" srcId="{E6F740A2-3768-4E3A-B48D-502C32C1618A}" destId="{9CF1F977-2A82-4F92-A495-95763F9293F6}" srcOrd="0" destOrd="0" presId="urn:microsoft.com/office/officeart/2005/8/layout/vList5"/>
    <dgm:cxn modelId="{ED394A98-6925-418F-AAE6-39B1923A10FE}" type="presParOf" srcId="{D6076BC7-AE42-4D11-B5C8-85E97A108461}" destId="{E2167375-B736-4C16-BED8-DEC16C144570}" srcOrd="3" destOrd="0" presId="urn:microsoft.com/office/officeart/2005/8/layout/vList5"/>
    <dgm:cxn modelId="{0B14FC06-5514-49A7-B3B6-347A6778A819}" type="presParOf" srcId="{D6076BC7-AE42-4D11-B5C8-85E97A108461}" destId="{6E69A629-EE7A-4D42-B120-E4C8504FEF92}" srcOrd="4" destOrd="0" presId="urn:microsoft.com/office/officeart/2005/8/layout/vList5"/>
    <dgm:cxn modelId="{85F1B9A9-9B12-4BE3-A23D-1C34119956FB}" type="presParOf" srcId="{6E69A629-EE7A-4D42-B120-E4C8504FEF92}" destId="{DF1413D8-E06B-4920-AB81-AACC272DFB4B}" srcOrd="0" destOrd="0" presId="urn:microsoft.com/office/officeart/2005/8/layout/vList5"/>
    <dgm:cxn modelId="{B553524C-9BEF-4721-8EEE-28A9C1551F69}" type="presParOf" srcId="{D6076BC7-AE42-4D11-B5C8-85E97A108461}" destId="{CB2BBAEE-5B66-471B-ACE9-225C9A2CA6FD}" srcOrd="5" destOrd="0" presId="urn:microsoft.com/office/officeart/2005/8/layout/vList5"/>
    <dgm:cxn modelId="{C16D52A9-D942-42AF-AC3E-B791A53A8B2A}" type="presParOf" srcId="{D6076BC7-AE42-4D11-B5C8-85E97A108461}" destId="{4DEF94DB-F7C5-4B40-BEB4-2938CB55FCBE}" srcOrd="6" destOrd="0" presId="urn:microsoft.com/office/officeart/2005/8/layout/vList5"/>
    <dgm:cxn modelId="{789363A5-0038-449F-AB86-76DD14A0F3EE}" type="presParOf" srcId="{4DEF94DB-F7C5-4B40-BEB4-2938CB55FCBE}" destId="{6B28906A-413B-43C1-BE5C-5F0BF4E49150}" srcOrd="0" destOrd="0" presId="urn:microsoft.com/office/officeart/2005/8/layout/vList5"/>
    <dgm:cxn modelId="{62CEE42B-94F0-4E6F-ADB0-25AC23C23BED}" type="presParOf" srcId="{D6076BC7-AE42-4D11-B5C8-85E97A108461}" destId="{75F487B3-8960-4770-B9DB-69FD50B7A532}" srcOrd="7" destOrd="0" presId="urn:microsoft.com/office/officeart/2005/8/layout/vList5"/>
    <dgm:cxn modelId="{4C160AA4-6140-45F7-ABD3-87DAE1F775EB}" type="presParOf" srcId="{D6076BC7-AE42-4D11-B5C8-85E97A108461}" destId="{6145A91D-4FB4-4BEE-B272-DE89A2FA84B3}" srcOrd="8" destOrd="0" presId="urn:microsoft.com/office/officeart/2005/8/layout/vList5"/>
    <dgm:cxn modelId="{9BA3FF17-FCB2-4B38-84D4-8C994724C123}" type="presParOf" srcId="{6145A91D-4FB4-4BEE-B272-DE89A2FA84B3}" destId="{37263CD9-0CCA-4E40-B249-BAF2B38AD195}" srcOrd="0" destOrd="0" presId="urn:microsoft.com/office/officeart/2005/8/layout/vList5"/>
  </dgm:cxnLst>
  <dgm:bg>
    <a:solidFill>
      <a:schemeClr val="accent1">
        <a:alpha val="32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D304E-2C47-4166-ADFA-576D358143AD}">
      <dsp:nvSpPr>
        <dsp:cNvPr id="0" name=""/>
        <dsp:cNvSpPr/>
      </dsp:nvSpPr>
      <dsp:spPr>
        <a:xfrm>
          <a:off x="2135" y="0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City of Austin</a:t>
          </a:r>
        </a:p>
      </dsp:txBody>
      <dsp:txXfrm>
        <a:off x="28056" y="25921"/>
        <a:ext cx="4320234" cy="479148"/>
      </dsp:txXfrm>
    </dsp:sp>
    <dsp:sp modelId="{9CF1F977-2A82-4F92-A495-95763F9293F6}">
      <dsp:nvSpPr>
        <dsp:cNvPr id="0" name=""/>
        <dsp:cNvSpPr/>
      </dsp:nvSpPr>
      <dsp:spPr>
        <a:xfrm>
          <a:off x="2135" y="557715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5714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Developers</a:t>
          </a:r>
        </a:p>
      </dsp:txBody>
      <dsp:txXfrm>
        <a:off x="28056" y="583636"/>
        <a:ext cx="4320234" cy="479148"/>
      </dsp:txXfrm>
    </dsp:sp>
    <dsp:sp modelId="{DF1413D8-E06B-4920-AB81-AACC272DFB4B}">
      <dsp:nvSpPr>
        <dsp:cNvPr id="0" name=""/>
        <dsp:cNvSpPr/>
      </dsp:nvSpPr>
      <dsp:spPr>
        <a:xfrm>
          <a:off x="2135" y="1115255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1429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Foundations</a:t>
          </a:r>
        </a:p>
      </dsp:txBody>
      <dsp:txXfrm>
        <a:off x="28056" y="1141176"/>
        <a:ext cx="4320234" cy="479148"/>
      </dsp:txXfrm>
    </dsp:sp>
    <dsp:sp modelId="{6B28906A-413B-43C1-BE5C-5F0BF4E49150}">
      <dsp:nvSpPr>
        <dsp:cNvPr id="0" name=""/>
        <dsp:cNvSpPr/>
      </dsp:nvSpPr>
      <dsp:spPr>
        <a:xfrm>
          <a:off x="2135" y="1672794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7143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Other Co-ops</a:t>
          </a:r>
        </a:p>
      </dsp:txBody>
      <dsp:txXfrm>
        <a:off x="28056" y="1698715"/>
        <a:ext cx="4320234" cy="479148"/>
      </dsp:txXfrm>
    </dsp:sp>
    <dsp:sp modelId="{2C8ACCC0-189F-487D-9905-65B24CDEAF11}">
      <dsp:nvSpPr>
        <dsp:cNvPr id="0" name=""/>
        <dsp:cNvSpPr/>
      </dsp:nvSpPr>
      <dsp:spPr>
        <a:xfrm>
          <a:off x="2135" y="2230334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2857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Resident-owners</a:t>
          </a:r>
        </a:p>
      </dsp:txBody>
      <dsp:txXfrm>
        <a:off x="28056" y="2256255"/>
        <a:ext cx="4320234" cy="479148"/>
      </dsp:txXfrm>
    </dsp:sp>
    <dsp:sp modelId="{66EEE35F-7F57-47F1-9B50-314B2C2673B8}">
      <dsp:nvSpPr>
        <dsp:cNvPr id="0" name=""/>
        <dsp:cNvSpPr/>
      </dsp:nvSpPr>
      <dsp:spPr>
        <a:xfrm>
          <a:off x="2135" y="2787873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8571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Sponsor Businesses</a:t>
          </a:r>
        </a:p>
      </dsp:txBody>
      <dsp:txXfrm>
        <a:off x="28056" y="2813794"/>
        <a:ext cx="4320234" cy="479148"/>
      </dsp:txXfrm>
    </dsp:sp>
    <dsp:sp modelId="{37263CD9-0CCA-4E40-B249-BAF2B38AD195}">
      <dsp:nvSpPr>
        <dsp:cNvPr id="0" name=""/>
        <dsp:cNvSpPr/>
      </dsp:nvSpPr>
      <dsp:spPr>
        <a:xfrm>
          <a:off x="2135" y="3345413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4286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Local Artists / Artisans</a:t>
          </a:r>
        </a:p>
      </dsp:txBody>
      <dsp:txXfrm>
        <a:off x="28056" y="3371334"/>
        <a:ext cx="4320234" cy="479148"/>
      </dsp:txXfrm>
    </dsp:sp>
    <dsp:sp modelId="{7D1E871B-A83F-4460-A820-169794FF376A}">
      <dsp:nvSpPr>
        <dsp:cNvPr id="0" name=""/>
        <dsp:cNvSpPr/>
      </dsp:nvSpPr>
      <dsp:spPr>
        <a:xfrm>
          <a:off x="2135" y="3902953"/>
          <a:ext cx="4372076" cy="53099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National Cooperative Bank</a:t>
          </a:r>
        </a:p>
      </dsp:txBody>
      <dsp:txXfrm>
        <a:off x="28056" y="3928874"/>
        <a:ext cx="4320234" cy="4791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D304E-2C47-4166-ADFA-576D358143AD}">
      <dsp:nvSpPr>
        <dsp:cNvPr id="0" name=""/>
        <dsp:cNvSpPr/>
      </dsp:nvSpPr>
      <dsp:spPr>
        <a:xfrm>
          <a:off x="3616" y="1146"/>
          <a:ext cx="7404558" cy="81747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City of Austin </a:t>
          </a:r>
          <a:r>
            <a:rPr lang="en-US" sz="2200" kern="1200" dirty="0"/>
            <a:t>– Provides affordable ground lease to BCF and the Housing Co-op.</a:t>
          </a:r>
        </a:p>
      </dsp:txBody>
      <dsp:txXfrm>
        <a:off x="43522" y="41052"/>
        <a:ext cx="7324746" cy="737663"/>
      </dsp:txXfrm>
    </dsp:sp>
    <dsp:sp modelId="{9CF1F977-2A82-4F92-A495-95763F9293F6}">
      <dsp:nvSpPr>
        <dsp:cNvPr id="0" name=""/>
        <dsp:cNvSpPr/>
      </dsp:nvSpPr>
      <dsp:spPr>
        <a:xfrm>
          <a:off x="3616" y="876497"/>
          <a:ext cx="7404558" cy="200674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Developer</a:t>
          </a:r>
          <a:r>
            <a:rPr lang="en-US" sz="2200" kern="1200" dirty="0"/>
            <a:t> – Provides interim financing to develop and build property improvements (a five-story mixed-use building for retail and light commercial on the ground floor, modular residential units above, and a green roof, with an integrated six-story tower building with retail and light commercial flex space.)</a:t>
          </a:r>
        </a:p>
      </dsp:txBody>
      <dsp:txXfrm>
        <a:off x="101577" y="974458"/>
        <a:ext cx="7208636" cy="1810820"/>
      </dsp:txXfrm>
    </dsp:sp>
    <dsp:sp modelId="{DF1413D8-E06B-4920-AB81-AACC272DFB4B}">
      <dsp:nvSpPr>
        <dsp:cNvPr id="0" name=""/>
        <dsp:cNvSpPr/>
      </dsp:nvSpPr>
      <dsp:spPr>
        <a:xfrm>
          <a:off x="3616" y="2941114"/>
          <a:ext cx="7404558" cy="80466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Housing Co-op &amp; BCF </a:t>
          </a:r>
          <a:r>
            <a:rPr lang="en-US" sz="2200" kern="1200" dirty="0"/>
            <a:t>– Purchase improvements from the developer.</a:t>
          </a:r>
        </a:p>
      </dsp:txBody>
      <dsp:txXfrm>
        <a:off x="42896" y="2980394"/>
        <a:ext cx="7325998" cy="726102"/>
      </dsp:txXfrm>
    </dsp:sp>
    <dsp:sp modelId="{6B28906A-413B-43C1-BE5C-5F0BF4E49150}">
      <dsp:nvSpPr>
        <dsp:cNvPr id="0" name=""/>
        <dsp:cNvSpPr/>
      </dsp:nvSpPr>
      <dsp:spPr>
        <a:xfrm>
          <a:off x="3616" y="3803652"/>
          <a:ext cx="7404558" cy="685161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National Cooperative Bank </a:t>
          </a:r>
          <a:r>
            <a:rPr lang="en-US" sz="2200" kern="1200" dirty="0"/>
            <a:t>– Provides permanent financing.</a:t>
          </a:r>
        </a:p>
      </dsp:txBody>
      <dsp:txXfrm>
        <a:off x="37063" y="3837099"/>
        <a:ext cx="7337664" cy="618267"/>
      </dsp:txXfrm>
    </dsp:sp>
    <dsp:sp modelId="{37263CD9-0CCA-4E40-B249-BAF2B38AD195}">
      <dsp:nvSpPr>
        <dsp:cNvPr id="0" name=""/>
        <dsp:cNvSpPr/>
      </dsp:nvSpPr>
      <dsp:spPr>
        <a:xfrm>
          <a:off x="3616" y="4546689"/>
          <a:ext cx="7404558" cy="1157504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NOTES: </a:t>
          </a:r>
          <a:r>
            <a:rPr lang="en-US" sz="2200" kern="1200" dirty="0"/>
            <a:t>Housing Co-op owns and operates all housing square footage. BCF owns and operates all public-facing common space, splitting some costs with the Housing Co-op.</a:t>
          </a:r>
        </a:p>
      </dsp:txBody>
      <dsp:txXfrm>
        <a:off x="60121" y="4603194"/>
        <a:ext cx="7291548" cy="1044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BAF40-6592-4186-AAF8-AD00DF68F798}" type="datetimeFigureOut">
              <a:rPr lang="en-US" smtClean="0"/>
              <a:t>10/2/2018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74435-F7DE-4681-A120-390F21664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0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17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8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9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54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22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80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dirty="0"/>
              <a:t>Ground floor commercial lease space of approximately 32,000 ft</a:t>
            </a:r>
            <a:r>
              <a:rPr lang="en-US" sz="1400" baseline="30000" dirty="0"/>
              <a:t>2 </a:t>
            </a:r>
            <a:r>
              <a:rPr lang="en-US" sz="1400" dirty="0"/>
              <a:t>and four floors of residential units, with green roof, above.</a:t>
            </a:r>
          </a:p>
          <a:p>
            <a:pPr lvl="0"/>
            <a:r>
              <a:rPr lang="en-US" sz="1400" dirty="0"/>
              <a:t>Conventionally-built Tower building, with a footprint of 10,000 ft</a:t>
            </a:r>
            <a:r>
              <a:rPr lang="en-US" sz="1400" baseline="30000" dirty="0"/>
              <a:t>2</a:t>
            </a:r>
            <a:r>
              <a:rPr lang="en-US" sz="1400" dirty="0"/>
              <a:t>, for shared common-space uses with BCF and residential co-op uses as follow:  </a:t>
            </a:r>
          </a:p>
          <a:p>
            <a:pPr lvl="1"/>
            <a:r>
              <a:rPr lang="en-US" sz="1400" dirty="0"/>
              <a:t>Ground level – Public dining / restaurant, retail venue, and event space.</a:t>
            </a:r>
          </a:p>
          <a:p>
            <a:pPr lvl="1"/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floor – Co-making / co-working space </a:t>
            </a:r>
          </a:p>
          <a:p>
            <a:pPr lvl="1"/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floor – Shared administrative offices, as well as private offices and conference rooms for lease.</a:t>
            </a:r>
          </a:p>
          <a:p>
            <a:pPr lvl="1"/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and 5</a:t>
            </a:r>
            <a:r>
              <a:rPr lang="en-US" sz="1400" baseline="30000" dirty="0"/>
              <a:t>th</a:t>
            </a:r>
            <a:r>
              <a:rPr lang="en-US" sz="1400" dirty="0"/>
              <a:t> floors – Flex lease space for either additional residential units (conventionally built at market-rates) or office lease space.</a:t>
            </a:r>
          </a:p>
          <a:p>
            <a:pPr lvl="1"/>
            <a:r>
              <a:rPr lang="en-US" sz="1400" dirty="0"/>
              <a:t>6</a:t>
            </a:r>
            <a:r>
              <a:rPr lang="en-US" sz="1400" baseline="30000" dirty="0"/>
              <a:t>th</a:t>
            </a:r>
            <a:r>
              <a:rPr lang="en-US" sz="1400" dirty="0"/>
              <a:t> floor – short-term rental units, with solar roof.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42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adding logos as alliances evolve.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71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7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92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92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91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35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68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16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ED83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04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7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5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4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6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9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74435-F7DE-4681-A120-390F21664DD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9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1999"/>
            <a:ext cx="3474720" cy="5334001"/>
          </a:xfrm>
          <a:prstGeom prst="rect">
            <a:avLst/>
          </a:prstGeom>
          <a:solidFill>
            <a:srgbClr val="D0D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628" y="1291649"/>
            <a:ext cx="2831525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628" y="4714338"/>
            <a:ext cx="2831525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2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0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2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7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9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7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0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6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0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2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8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10/2/2018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5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merscollaborative/or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cooperativelawcenter.com/national-cooperative-law-center/comparison-of-housing-cooperatives-to-condominium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09/17/nyregion/nyc-startups-entrepreneurs-over-50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times.com/2018/08/05/business/bankruptcy-older-americans.html?action=click&amp;module=RelatedCoverage&amp;pgtype=Article&amp;region=Foot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oomerscollaborative@gmail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OhBoomer" TargetMode="External"/><Relationship Id="rId5" Type="http://schemas.openxmlformats.org/officeDocument/2006/relationships/hyperlink" Target="https://www.facebook.com/boomerscollaborative/" TargetMode="External"/><Relationship Id="rId4" Type="http://schemas.openxmlformats.org/officeDocument/2006/relationships/hyperlink" Target="http://www.boomerscollaborative.org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ytimes.com/2018/09/17/nyregion/nyc-startups-entrepreneurs-over-50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102ECDA-6AAE-48ED-93F0-39E74EED9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45" y="761999"/>
            <a:ext cx="3419108" cy="3062410"/>
          </a:xfrm>
        </p:spPr>
        <p:txBody>
          <a:bodyPr>
            <a:normAutofit/>
          </a:bodyPr>
          <a:lstStyle/>
          <a:p>
            <a:r>
              <a:rPr lang="en-US" sz="4400" dirty="0"/>
              <a:t>Boomers Collaborative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1600DC2-2C4B-4789-9F9C-2E273D648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21" y="3818690"/>
            <a:ext cx="3085000" cy="17350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residential retirement cooperative and maker space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project of Boomers Collaborative Foundation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boomerscollaborative.org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7BF64E-7898-4DAE-95F4-38C549D94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77" y="1508163"/>
            <a:ext cx="592667" cy="11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1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Solution — </a:t>
            </a:r>
            <a:br>
              <a:rPr lang="en-US" dirty="0"/>
            </a:br>
            <a:r>
              <a:rPr lang="en-US" dirty="0"/>
              <a:t>A Synthesis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ECACE6-ECB2-4E2E-9B68-60A2FF50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014" y="811370"/>
            <a:ext cx="7315200" cy="5096700"/>
          </a:xfrm>
        </p:spPr>
        <p:txBody>
          <a:bodyPr>
            <a:normAutofit fontScale="92500"/>
          </a:bodyPr>
          <a:lstStyle/>
          <a:p>
            <a:pPr marL="342900" indent="0">
              <a:buClr>
                <a:schemeClr val="accent1"/>
              </a:buClr>
              <a:buNone/>
            </a:pPr>
            <a:r>
              <a:rPr lang="en-US" sz="3000" dirty="0"/>
              <a:t>Boomers Collaborative Foundation intends to change the nature of retirement by comprehensively addressing and producing savings across all drivers. </a:t>
            </a:r>
          </a:p>
          <a:p>
            <a:pPr marL="690563" indent="-3476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Locate on a transit line.</a:t>
            </a:r>
          </a:p>
          <a:p>
            <a:pPr marL="690563" indent="-347663">
              <a:buFont typeface="Arial" panose="020B0604020202020204" pitchFamily="34" charset="0"/>
              <a:buChar char="•"/>
            </a:pPr>
            <a:r>
              <a:rPr lang="en-US" sz="2400" dirty="0"/>
              <a:t>Take advantage of community-building layouts, hotel / motel design efficiencies, and cost-saving residential modular construction technology.</a:t>
            </a:r>
          </a:p>
          <a:p>
            <a:pPr marL="690563" indent="-3476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Share as much residential common space as possible to encourage neighbors to ‘bump into each other.’ </a:t>
            </a:r>
          </a:p>
          <a:p>
            <a:pPr marL="690563" indent="-3476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Share commercial common space publicly through a co-maker / co-worker space, retail / gallery venue, and cafe / grill.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8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123837"/>
            <a:ext cx="3060701" cy="4601183"/>
          </a:xfrm>
        </p:spPr>
        <p:txBody>
          <a:bodyPr/>
          <a:lstStyle/>
          <a:p>
            <a:r>
              <a:rPr lang="en-US" dirty="0"/>
              <a:t>Prefer Housing Co-op over Condo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Boomers Collaborative believes a cooperative structure has the most to offer for building community, providing entrepreneurial supports, and eliminating isolation among seniors, as well potential to produce significant savings for members.</a:t>
            </a:r>
          </a:p>
          <a:p>
            <a:pPr marL="0" indent="0">
              <a:buNone/>
              <a:tabLst>
                <a:tab pos="4402138" algn="l"/>
              </a:tabLst>
            </a:pPr>
            <a:r>
              <a:rPr lang="en-US" sz="1800" dirty="0"/>
              <a:t>(Comparison available at National Cooperative Law Center website:  </a:t>
            </a:r>
            <a:r>
              <a:rPr lang="en-US" sz="1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http://nationalcooperativelawcenter.com/national-cooperative-law-center/comparison-of-housing-cooperatives-to-condominiums/</a:t>
            </a:r>
            <a:r>
              <a:rPr lang="en-US" sz="18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66975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3E84-BB74-413E-9173-55499D7F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0A380-6C4F-4387-B504-46830698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7452" y="1123837"/>
            <a:ext cx="7315200" cy="5120640"/>
          </a:xfrm>
        </p:spPr>
        <p:txBody>
          <a:bodyPr>
            <a:normAutofit/>
          </a:bodyPr>
          <a:lstStyle/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To accomplish all our goals, our members have organized legally as an LLC </a:t>
            </a:r>
            <a:r>
              <a:rPr lang="en-US" sz="2400" i="1" dirty="0"/>
              <a:t>and</a:t>
            </a:r>
            <a:r>
              <a:rPr lang="en-US" sz="2400" dirty="0"/>
              <a:t> a 501(c)3 foundation. 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Under our current bylaws, </a:t>
            </a:r>
            <a:r>
              <a:rPr lang="en-US" sz="2400" b="1" dirty="0"/>
              <a:t>Boomers Collaborative (the LLC) operates as a cooperative and anticipates by </a:t>
            </a:r>
            <a:r>
              <a:rPr lang="en-US" sz="2400" dirty="0"/>
              <a:t> time of closing to transition to a formal cooperative under state statute.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b="1" dirty="0"/>
              <a:t>Boomers Collaborative Foundation (BCF) </a:t>
            </a:r>
            <a:r>
              <a:rPr lang="en-US" sz="2400" dirty="0"/>
              <a:t>supports our nonprofit mission to help underwrite our cooperative initiatives and achieve charitable goals.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405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“Growth of Senior Cooperative Housing in the U.S. 1978-2011.” (SCF 2014)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0EAD28-5081-46E9-8081-1C55952BBE26}"/>
              </a:ext>
            </a:extLst>
          </p:cNvPr>
          <p:cNvSpPr/>
          <p:nvPr/>
        </p:nvSpPr>
        <p:spPr>
          <a:xfrm>
            <a:off x="3726873" y="678872"/>
            <a:ext cx="7751839" cy="5541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01.gif" descr="A line graph showing the growth.&#10;&#10;Description generated with high confidence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60" y="1123629"/>
            <a:ext cx="6134956" cy="460121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E8C998-7EEE-496F-87A2-66FD085E0427}"/>
              </a:ext>
            </a:extLst>
          </p:cNvPr>
          <p:cNvSpPr/>
          <p:nvPr/>
        </p:nvSpPr>
        <p:spPr>
          <a:xfrm>
            <a:off x="3181352" y="1277521"/>
            <a:ext cx="8297360" cy="4293813"/>
          </a:xfrm>
          <a:prstGeom prst="roundRect">
            <a:avLst>
              <a:gd name="adj" fmla="val 10000"/>
            </a:avLst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740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6"/>
    </mc:Choice>
    <mc:Fallback>
      <p:transition spd="slow" advTm="771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5094-A4D3-4606-B286-475D6A79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8" y="1128408"/>
            <a:ext cx="2947482" cy="4601183"/>
          </a:xfrm>
        </p:spPr>
        <p:txBody>
          <a:bodyPr/>
          <a:lstStyle/>
          <a:p>
            <a:r>
              <a:rPr lang="en-US" dirty="0"/>
              <a:t>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E94DB-0130-48F4-BBA6-2A6E23B49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At Boomers Collaborative, Baby Boomers share resources and responsibilities to live, create, serve, and inspire. </a:t>
            </a:r>
          </a:p>
          <a:p>
            <a:pPr marL="0" indent="0">
              <a:buNone/>
            </a:pPr>
            <a:r>
              <a:rPr lang="en-US" sz="2600" dirty="0"/>
              <a:t>Our mission is to create a new and sustainable model for senior co-living and neighborhood co-working that allows Baby Boomers to share resources and responsibilities to thrive and age in place in retirement. </a:t>
            </a:r>
          </a:p>
          <a:p>
            <a:pPr marL="0" indent="0">
              <a:buNone/>
            </a:pPr>
            <a:r>
              <a:rPr lang="en-US" sz="2600" dirty="0"/>
              <a:t>Moreover, taking advantage of cooperative business structures, we strive to…</a:t>
            </a:r>
          </a:p>
          <a:p>
            <a:pPr marL="182563" indent="-182563" defTabSz="233363"/>
            <a:r>
              <a:rPr lang="en-US" sz="2600" dirty="0"/>
              <a:t>Empower fragile groups (especially Baby Boomers and other seniors) to have greater control over their socio-economic standing for individual health and well-being.</a:t>
            </a:r>
          </a:p>
          <a:p>
            <a:pPr defTabSz="7140575">
              <a:tabLst>
                <a:tab pos="7023100" algn="l"/>
              </a:tabLst>
            </a:pPr>
            <a:r>
              <a:rPr lang="en-US" sz="2600" dirty="0"/>
              <a:t>Create resilient beneficiaries through our direct socio-economic supports that nurture and help individuals thrive.</a:t>
            </a:r>
          </a:p>
        </p:txBody>
      </p:sp>
    </p:spTree>
    <p:extLst>
      <p:ext uri="{BB962C8B-B14F-4D97-AF65-F5344CB8AC3E}">
        <p14:creationId xmlns:p14="http://schemas.microsoft.com/office/powerpoint/2010/main" val="162765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5094-A4D3-4606-B286-475D6A79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8" y="1128408"/>
            <a:ext cx="2947482" cy="4601183"/>
          </a:xfrm>
        </p:spPr>
        <p:txBody>
          <a:bodyPr/>
          <a:lstStyle/>
          <a:p>
            <a:r>
              <a:rPr lang="en-US" dirty="0"/>
              <a:t>Vision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E94DB-0130-48F4-BBA6-2A6E23B4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45333"/>
            <a:ext cx="7315200" cy="5758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Boomers Collaborative Foundation exists to reduce socio-economic stressors rampant in society today, doing so by…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Promoting the independence AND well-being of beneficiary Baby Boomers, their families, and other younger beneficiaries by sharing facilities, equipment, risk, and supplies.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Offering a new model for retirement living less dependent upon social and senior services that can be replicated all over the United States and the wider world.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Assuring that beneficiaries can co-live and co-work in a CO-OP tailored to local conditions and constituent needs through development that provides:</a:t>
            </a:r>
          </a:p>
        </p:txBody>
      </p:sp>
    </p:spTree>
    <p:extLst>
      <p:ext uri="{BB962C8B-B14F-4D97-AF65-F5344CB8AC3E}">
        <p14:creationId xmlns:p14="http://schemas.microsoft.com/office/powerpoint/2010/main" val="31457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5094-A4D3-4606-B286-475D6A79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08" y="1128408"/>
            <a:ext cx="2947482" cy="4601183"/>
          </a:xfrm>
        </p:spPr>
        <p:txBody>
          <a:bodyPr/>
          <a:lstStyle/>
          <a:p>
            <a:r>
              <a:rPr lang="en-US" dirty="0"/>
              <a:t>Vision Statement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E94DB-0130-48F4-BBA6-2A6E23B4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357" y="549905"/>
            <a:ext cx="7315200" cy="5758190"/>
          </a:xfrm>
        </p:spPr>
        <p:txBody>
          <a:bodyPr>
            <a:noAutofit/>
          </a:bodyPr>
          <a:lstStyle/>
          <a:p>
            <a:pPr marL="741363" lvl="1" indent="-276225">
              <a:buFont typeface="Corbel" panose="020B0503020204020204" pitchFamily="34" charset="0"/>
              <a:buChar char="-"/>
            </a:pPr>
            <a:r>
              <a:rPr lang="en-US" sz="2400" dirty="0"/>
              <a:t>Sustainable mixed-use, mixed-income senior housing — outwardly focused for intergenerational and community engagement — within vibrant, urban-village settings.</a:t>
            </a:r>
          </a:p>
          <a:p>
            <a:pPr marL="741363" lvl="1" indent="-276225">
              <a:buFont typeface="Corbel" panose="020B0503020204020204" pitchFamily="34" charset="0"/>
              <a:buChar char="-"/>
            </a:pPr>
            <a:r>
              <a:rPr lang="en-US" sz="2400" dirty="0"/>
              <a:t>Overall design that accommodates innovative LEED building practices; roof gardens; solar, wind, passive energy solutions, and the like.</a:t>
            </a:r>
          </a:p>
          <a:p>
            <a:pPr marL="741363" lvl="1" indent="-276225">
              <a:buFont typeface="Corbel" panose="020B0503020204020204" pitchFamily="34" charset="0"/>
              <a:buChar char="-"/>
            </a:pPr>
            <a:r>
              <a:rPr lang="en-US" sz="2400" dirty="0"/>
              <a:t>A nonprofit small business / artisanal / maker incubator with office and studio space, as well as a storefront bistro with oversized kitchen, retail, gallery, and event space. </a:t>
            </a:r>
          </a:p>
          <a:p>
            <a:pPr marL="293688" indent="-293688"/>
            <a:r>
              <a:rPr lang="en-US" sz="2400" dirty="0"/>
              <a:t>Educating and mentoring new and prospective beneficiaries in cooperative stewardship and other meaningful skills.</a:t>
            </a:r>
          </a:p>
        </p:txBody>
      </p:sp>
    </p:spTree>
    <p:extLst>
      <p:ext uri="{BB962C8B-B14F-4D97-AF65-F5344CB8AC3E}">
        <p14:creationId xmlns:p14="http://schemas.microsoft.com/office/powerpoint/2010/main" val="384758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EF80-3F86-47E3-87D9-2865D944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Space Requirements / Description</a:t>
            </a:r>
          </a:p>
        </p:txBody>
      </p:sp>
      <p:grpSp>
        <p:nvGrpSpPr>
          <p:cNvPr id="5" name="Group 4" descr="Rendering of building footprint showing a square building with an interior courtyard and a square taller building inset on the diagonal in one corner.">
            <a:extLst>
              <a:ext uri="{FF2B5EF4-FFF2-40B4-BE49-F238E27FC236}">
                <a16:creationId xmlns:a16="http://schemas.microsoft.com/office/drawing/2014/main" id="{7166E069-635E-4B68-8121-F3130CBDDAB1}"/>
              </a:ext>
            </a:extLst>
          </p:cNvPr>
          <p:cNvGrpSpPr/>
          <p:nvPr/>
        </p:nvGrpSpPr>
        <p:grpSpPr>
          <a:xfrm>
            <a:off x="5481238" y="1513037"/>
            <a:ext cx="4667847" cy="4211983"/>
            <a:chOff x="-19685" y="0"/>
            <a:chExt cx="2334260" cy="21062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F59110-A2BF-42A1-BD88-6B9B8CFEE510}"/>
                </a:ext>
              </a:extLst>
            </p:cNvPr>
            <p:cNvGrpSpPr/>
            <p:nvPr/>
          </p:nvGrpSpPr>
          <p:grpSpPr>
            <a:xfrm>
              <a:off x="0" y="0"/>
              <a:ext cx="2083435" cy="1990725"/>
              <a:chOff x="0" y="0"/>
              <a:chExt cx="2083435" cy="19907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C1A024-5880-463E-9BE4-F8F44AED5651}"/>
                  </a:ext>
                </a:extLst>
              </p:cNvPr>
              <p:cNvSpPr/>
              <p:nvPr/>
            </p:nvSpPr>
            <p:spPr>
              <a:xfrm>
                <a:off x="9525" y="0"/>
                <a:ext cx="1828800" cy="1828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E6CAB99-A39F-41F9-A8C8-E5436CF60A17}"/>
                  </a:ext>
                </a:extLst>
              </p:cNvPr>
              <p:cNvGrpSpPr/>
              <p:nvPr/>
            </p:nvGrpSpPr>
            <p:grpSpPr>
              <a:xfrm>
                <a:off x="0" y="38100"/>
                <a:ext cx="2083435" cy="1952625"/>
                <a:chOff x="0" y="0"/>
                <a:chExt cx="2083435" cy="195262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8039B97-EBF2-4942-BD28-6E57F48E3AC5}"/>
                    </a:ext>
                  </a:extLst>
                </p:cNvPr>
                <p:cNvSpPr/>
                <p:nvPr/>
              </p:nvSpPr>
              <p:spPr>
                <a:xfrm>
                  <a:off x="466725" y="438150"/>
                  <a:ext cx="914400" cy="9144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4810040-3EBD-42D3-84DE-7E1F02BC5C08}"/>
                    </a:ext>
                  </a:extLst>
                </p:cNvPr>
                <p:cNvSpPr/>
                <p:nvPr/>
              </p:nvSpPr>
              <p:spPr>
                <a:xfrm rot="19120990">
                  <a:off x="1038225" y="1038225"/>
                  <a:ext cx="914400" cy="9144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2700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06531901-BBE9-4F16-B7B0-CDF749B24B7E}"/>
                    </a:ext>
                  </a:extLst>
                </p:cNvPr>
                <p:cNvSpPr/>
                <p:nvPr/>
              </p:nvSpPr>
              <p:spPr>
                <a:xfrm>
                  <a:off x="47625" y="0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7D5086C3-6C48-4699-A8E4-59088AC40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1276350"/>
                  <a:ext cx="316865" cy="33528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5EBEA39-3620-449E-AA20-88DEE0ABC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3375" y="104775"/>
                  <a:ext cx="208280" cy="220980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0C31D1A3-4DD8-49AF-BB8D-F990CF56D7F5}"/>
                    </a:ext>
                  </a:extLst>
                </p:cNvPr>
                <p:cNvSpPr/>
                <p:nvPr/>
              </p:nvSpPr>
              <p:spPr>
                <a:xfrm>
                  <a:off x="1257300" y="1524000"/>
                  <a:ext cx="220345" cy="219075"/>
                </a:xfrm>
                <a:prstGeom prst="ellipse">
                  <a:avLst/>
                </a:prstGeom>
                <a:solidFill>
                  <a:srgbClr val="99CCFF"/>
                </a:solidFill>
                <a:ln w="12700" cap="flat" cmpd="sng" algn="ctr">
                  <a:solidFill>
                    <a:srgbClr val="CED83B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Cloud 17">
                  <a:extLst>
                    <a:ext uri="{FF2B5EF4-FFF2-40B4-BE49-F238E27FC236}">
                      <a16:creationId xmlns:a16="http://schemas.microsoft.com/office/drawing/2014/main" id="{B5C74062-CA95-4F2E-B72D-9029E822282B}"/>
                    </a:ext>
                  </a:extLst>
                </p:cNvPr>
                <p:cNvSpPr/>
                <p:nvPr/>
              </p:nvSpPr>
              <p:spPr>
                <a:xfrm>
                  <a:off x="183432" y="1270318"/>
                  <a:ext cx="295275" cy="314325"/>
                </a:xfrm>
                <a:prstGeom prst="cloud">
                  <a:avLst/>
                </a:prstGeom>
                <a:solidFill>
                  <a:srgbClr val="99FF33">
                    <a:lumMod val="50000"/>
                  </a:srgbClr>
                </a:solidFill>
                <a:ln w="12700" cap="flat" cmpd="sng" algn="ctr">
                  <a:solidFill>
                    <a:srgbClr val="CED83B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Cloud 18">
                  <a:extLst>
                    <a:ext uri="{FF2B5EF4-FFF2-40B4-BE49-F238E27FC236}">
                      <a16:creationId xmlns:a16="http://schemas.microsoft.com/office/drawing/2014/main" id="{53B23A9F-8E41-43D6-AE73-6825B93E17B6}"/>
                    </a:ext>
                  </a:extLst>
                </p:cNvPr>
                <p:cNvSpPr/>
                <p:nvPr/>
              </p:nvSpPr>
              <p:spPr>
                <a:xfrm>
                  <a:off x="990600" y="1476375"/>
                  <a:ext cx="295275" cy="314325"/>
                </a:xfrm>
                <a:prstGeom prst="cloud">
                  <a:avLst/>
                </a:prstGeom>
                <a:solidFill>
                  <a:srgbClr val="99FF33">
                    <a:lumMod val="50000"/>
                  </a:srgbClr>
                </a:solidFill>
                <a:ln w="12700" cap="flat" cmpd="sng" algn="ctr">
                  <a:solidFill>
                    <a:srgbClr val="CED83B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Cloud 19">
                  <a:extLst>
                    <a:ext uri="{FF2B5EF4-FFF2-40B4-BE49-F238E27FC236}">
                      <a16:creationId xmlns:a16="http://schemas.microsoft.com/office/drawing/2014/main" id="{1215083B-E0C3-4732-AF38-7E073C46C31D}"/>
                    </a:ext>
                  </a:extLst>
                </p:cNvPr>
                <p:cNvSpPr/>
                <p:nvPr/>
              </p:nvSpPr>
              <p:spPr>
                <a:xfrm>
                  <a:off x="590550" y="657225"/>
                  <a:ext cx="200025" cy="192957"/>
                </a:xfrm>
                <a:prstGeom prst="cloud">
                  <a:avLst/>
                </a:prstGeom>
                <a:solidFill>
                  <a:srgbClr val="99FF33">
                    <a:lumMod val="50000"/>
                  </a:srgbClr>
                </a:solidFill>
                <a:ln w="12700" cap="flat" cmpd="sng" algn="ctr">
                  <a:solidFill>
                    <a:srgbClr val="CED83B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Cloud 20">
                  <a:extLst>
                    <a:ext uri="{FF2B5EF4-FFF2-40B4-BE49-F238E27FC236}">
                      <a16:creationId xmlns:a16="http://schemas.microsoft.com/office/drawing/2014/main" id="{60C22F76-5813-4EEB-BD90-38CC84E411EF}"/>
                    </a:ext>
                  </a:extLst>
                </p:cNvPr>
                <p:cNvSpPr/>
                <p:nvPr/>
              </p:nvSpPr>
              <p:spPr>
                <a:xfrm>
                  <a:off x="533400" y="781050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6449F8F-2963-4668-A06D-969D51237092}"/>
                    </a:ext>
                  </a:extLst>
                </p:cNvPr>
                <p:cNvSpPr/>
                <p:nvPr/>
              </p:nvSpPr>
              <p:spPr>
                <a:xfrm>
                  <a:off x="1215404" y="34289"/>
                  <a:ext cx="220345" cy="219075"/>
                </a:xfrm>
                <a:prstGeom prst="ellipse">
                  <a:avLst/>
                </a:prstGeom>
                <a:solidFill>
                  <a:srgbClr val="99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Cloud 22">
                  <a:extLst>
                    <a:ext uri="{FF2B5EF4-FFF2-40B4-BE49-F238E27FC236}">
                      <a16:creationId xmlns:a16="http://schemas.microsoft.com/office/drawing/2014/main" id="{F6A14F48-F6C3-4ABC-A6C2-45D2C1B6F2CC}"/>
                    </a:ext>
                  </a:extLst>
                </p:cNvPr>
                <p:cNvSpPr/>
                <p:nvPr/>
              </p:nvSpPr>
              <p:spPr>
                <a:xfrm>
                  <a:off x="1381125" y="838200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" name="Cloud 23">
                  <a:extLst>
                    <a:ext uri="{FF2B5EF4-FFF2-40B4-BE49-F238E27FC236}">
                      <a16:creationId xmlns:a16="http://schemas.microsoft.com/office/drawing/2014/main" id="{8C8AF82A-3C1F-4B41-BB36-DB0DED5C012A}"/>
                    </a:ext>
                  </a:extLst>
                </p:cNvPr>
                <p:cNvSpPr/>
                <p:nvPr/>
              </p:nvSpPr>
              <p:spPr>
                <a:xfrm>
                  <a:off x="1457325" y="9525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44E00F4C-62EC-44D1-97B9-2872A0F011C5}"/>
                    </a:ext>
                  </a:extLst>
                </p:cNvPr>
                <p:cNvSpPr/>
                <p:nvPr/>
              </p:nvSpPr>
              <p:spPr>
                <a:xfrm>
                  <a:off x="47625" y="876300"/>
                  <a:ext cx="220345" cy="219075"/>
                </a:xfrm>
                <a:prstGeom prst="ellipse">
                  <a:avLst/>
                </a:prstGeom>
                <a:solidFill>
                  <a:srgbClr val="99CCFF"/>
                </a:solidFill>
                <a:ln w="12700" cap="flat" cmpd="sng" algn="ctr">
                  <a:solidFill>
                    <a:srgbClr val="CED83B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Cloud 25">
                  <a:extLst>
                    <a:ext uri="{FF2B5EF4-FFF2-40B4-BE49-F238E27FC236}">
                      <a16:creationId xmlns:a16="http://schemas.microsoft.com/office/drawing/2014/main" id="{DAEBB3EA-C901-4325-8709-478F1E466607}"/>
                    </a:ext>
                  </a:extLst>
                </p:cNvPr>
                <p:cNvSpPr/>
                <p:nvPr/>
              </p:nvSpPr>
              <p:spPr>
                <a:xfrm>
                  <a:off x="0" y="1181100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Cloud 26">
                  <a:extLst>
                    <a:ext uri="{FF2B5EF4-FFF2-40B4-BE49-F238E27FC236}">
                      <a16:creationId xmlns:a16="http://schemas.microsoft.com/office/drawing/2014/main" id="{BF98ED7C-05BC-479D-AE39-1828137CA52B}"/>
                    </a:ext>
                  </a:extLst>
                </p:cNvPr>
                <p:cNvSpPr/>
                <p:nvPr/>
              </p:nvSpPr>
              <p:spPr>
                <a:xfrm>
                  <a:off x="161925" y="962025"/>
                  <a:ext cx="295275" cy="314325"/>
                </a:xfrm>
                <a:prstGeom prst="cloud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DC89FC-ACEE-44A8-9B8E-BE87FEF0E58C}"/>
                    </a:ext>
                  </a:extLst>
                </p:cNvPr>
                <p:cNvSpPr/>
                <p:nvPr/>
              </p:nvSpPr>
              <p:spPr>
                <a:xfrm rot="19109889">
                  <a:off x="781050" y="933450"/>
                  <a:ext cx="466725" cy="114300"/>
                </a:xfrm>
                <a:prstGeom prst="rect">
                  <a:avLst/>
                </a:prstGeom>
                <a:solidFill>
                  <a:srgbClr val="99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pic>
              <p:nvPicPr>
                <p:cNvPr id="29" name="Graphic 31" descr="Table">
                  <a:extLst>
                    <a:ext uri="{FF2B5EF4-FFF2-40B4-BE49-F238E27FC236}">
                      <a16:creationId xmlns:a16="http://schemas.microsoft.com/office/drawing/2014/main" id="{05F1F95C-8EC9-4DE5-908C-E7C43278D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2997180">
                  <a:off x="1724025" y="1314450"/>
                  <a:ext cx="342900" cy="375920"/>
                </a:xfrm>
                <a:prstGeom prst="rect">
                  <a:avLst/>
                </a:prstGeom>
              </p:spPr>
            </p:pic>
            <p:pic>
              <p:nvPicPr>
                <p:cNvPr id="30" name="Graphic 32" descr="Table">
                  <a:extLst>
                    <a:ext uri="{FF2B5EF4-FFF2-40B4-BE49-F238E27FC236}">
                      <a16:creationId xmlns:a16="http://schemas.microsoft.com/office/drawing/2014/main" id="{7570E4CC-3BCA-487C-B10C-726B08F34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rot="2997180">
                  <a:off x="1552575" y="1114425"/>
                  <a:ext cx="342900" cy="375920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4711C75E-B352-499C-B037-A490CD1477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50" y="466725"/>
              <a:ext cx="866775" cy="382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Tekton Pro" panose="020F04030202080209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Courtyard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8C3C7126-C529-4391-B135-2EF54E50B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725" y="1781175"/>
              <a:ext cx="1085850" cy="32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Tekton Pro" panose="020F04030202080209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Six-story Tower 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72BE5CA5-2238-4866-A08F-AF1B89184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685" y="1713226"/>
              <a:ext cx="914400" cy="13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Tekton Pro" panose="020F04030202080209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Five-story Mixed-use Building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23638C5-769D-4A51-8861-9444706EF0EC}"/>
              </a:ext>
            </a:extLst>
          </p:cNvPr>
          <p:cNvSpPr/>
          <p:nvPr/>
        </p:nvSpPr>
        <p:spPr>
          <a:xfrm rot="10800000">
            <a:off x="6649436" y="4489581"/>
            <a:ext cx="483390" cy="3876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E910A2-2BF1-4621-8FF3-8BBADB359FE3}"/>
              </a:ext>
            </a:extLst>
          </p:cNvPr>
          <p:cNvSpPr/>
          <p:nvPr/>
        </p:nvSpPr>
        <p:spPr>
          <a:xfrm rot="16200000">
            <a:off x="5596922" y="2630699"/>
            <a:ext cx="732053" cy="3633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007A83-9014-4F55-880F-070F20D61854}"/>
              </a:ext>
            </a:extLst>
          </p:cNvPr>
          <p:cNvSpPr/>
          <p:nvPr/>
        </p:nvSpPr>
        <p:spPr>
          <a:xfrm rot="16200000">
            <a:off x="8460005" y="2632915"/>
            <a:ext cx="732053" cy="3633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FAAAA-751C-42F2-B4C4-1DA186D939F7}"/>
              </a:ext>
            </a:extLst>
          </p:cNvPr>
          <p:cNvSpPr/>
          <p:nvPr/>
        </p:nvSpPr>
        <p:spPr>
          <a:xfrm rot="10800000">
            <a:off x="6704420" y="1746516"/>
            <a:ext cx="483390" cy="452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2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1E88-555D-4760-BC5F-6008CDC25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Locations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52CFEB-23A0-4927-B02C-6C9FE3D25DB9}"/>
              </a:ext>
            </a:extLst>
          </p:cNvPr>
          <p:cNvSpPr txBox="1">
            <a:spLocks/>
          </p:cNvSpPr>
          <p:nvPr/>
        </p:nvSpPr>
        <p:spPr>
          <a:xfrm>
            <a:off x="5541157" y="1291520"/>
            <a:ext cx="5762322" cy="230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ED83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1200" cap="sm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North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— Austin Energy, Justin Lane Property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5FEBD6-A90B-43BD-BA98-6DF765115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998" y="4538809"/>
            <a:ext cx="5204603" cy="2055342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b="1" cap="small" dirty="0"/>
              <a:t>South</a:t>
            </a:r>
            <a:r>
              <a:rPr lang="en-US" sz="3200" b="1" dirty="0"/>
              <a:t> </a:t>
            </a:r>
            <a:r>
              <a:rPr lang="en-US" sz="3200" dirty="0"/>
              <a:t>— Goodnight Ranch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B6E19-8EC5-498E-957C-6AEAAAA04EA8}"/>
              </a:ext>
            </a:extLst>
          </p:cNvPr>
          <p:cNvSpPr/>
          <p:nvPr/>
        </p:nvSpPr>
        <p:spPr>
          <a:xfrm>
            <a:off x="252919" y="4968815"/>
            <a:ext cx="266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Background: Austin Area Map of Major Roads from Best Map of </a:t>
            </a:r>
          </a:p>
        </p:txBody>
      </p:sp>
    </p:spTree>
    <p:extLst>
      <p:ext uri="{BB962C8B-B14F-4D97-AF65-F5344CB8AC3E}">
        <p14:creationId xmlns:p14="http://schemas.microsoft.com/office/powerpoint/2010/main" val="801991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5.googleusercontent.com/aNy6CQVodTXEJWidliNwzl8qJa6EzqlZ0Z0vrzWtqqVE818CSibCgcXEjNPuFlR-qnvxA7zxMXyd93HwLf0eUxUMkyDPIiZ2cKqHpV_fqRVG2OtDg6_0b3ch2HU8655fVaeYlhWGqVM">
            <a:extLst>
              <a:ext uri="{FF2B5EF4-FFF2-40B4-BE49-F238E27FC236}">
                <a16:creationId xmlns:a16="http://schemas.microsoft.com/office/drawing/2014/main" id="{54695926-94C9-439F-9242-570DF1D9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1989" y="3514003"/>
            <a:ext cx="3617432" cy="25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i5K6dP7JO-edPsSA1ZiF_M5POnMnRygeiHoHVyGALnvKuW2-0UoEQIrsozHF0H5m-3J3OrQGQcR-weD2RdvDH51S6rnOSMwlx1V2BEOQBEik3qpOi45LSzLVsMX1pNYwWIwJddOEU1U">
            <a:extLst>
              <a:ext uri="{FF2B5EF4-FFF2-40B4-BE49-F238E27FC236}">
                <a16:creationId xmlns:a16="http://schemas.microsoft.com/office/drawing/2014/main" id="{1B92E07A-990A-467E-853B-13310AD34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1989" y="728821"/>
            <a:ext cx="3617432" cy="259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Austin Energy, Justin Lane Property</a:t>
            </a:r>
            <a:endParaRPr lang="en-US" spc="-100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3B7D01-DB10-4E48-8E55-4CC81EFF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We are talking to parties to generate interest in including us in any new development for this site. It would be an ideal location for out flagship.</a:t>
            </a:r>
          </a:p>
          <a:p>
            <a:pPr marL="0" indent="0">
              <a:buNone/>
            </a:pPr>
            <a:r>
              <a:rPr lang="en-US" i="1" dirty="0"/>
              <a:t>Renderings from City’s Lamar/Justin Lane Austin Energy Site: 6909 Ryan Drive Development Scenario Report (May 10, 2013) and Ryan Drive Working Group Report (April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487502-1D3F-49E5-91A6-047672C3B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18432" flipH="1" flipV="1">
            <a:off x="9447840" y="4721700"/>
            <a:ext cx="239538" cy="2302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106336-A848-4093-8542-13356B747042}"/>
              </a:ext>
            </a:extLst>
          </p:cNvPr>
          <p:cNvSpPr txBox="1"/>
          <p:nvPr/>
        </p:nvSpPr>
        <p:spPr>
          <a:xfrm>
            <a:off x="9653830" y="5184746"/>
            <a:ext cx="171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Ink Free" panose="03080402000500000000" pitchFamily="66" charset="0"/>
              </a:rPr>
              <a:t>Proposed site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5569D1-3971-4781-9655-F85E8DA18CD3}"/>
              </a:ext>
            </a:extLst>
          </p:cNvPr>
          <p:cNvCxnSpPr>
            <a:cxnSpLocks/>
          </p:cNvCxnSpPr>
          <p:nvPr/>
        </p:nvCxnSpPr>
        <p:spPr>
          <a:xfrm flipH="1" flipV="1">
            <a:off x="9653830" y="4991422"/>
            <a:ext cx="217514" cy="193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54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Board Members &amp; Steering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2612898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Board Members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Carol Lilly</a:t>
            </a:r>
          </a:p>
          <a:p>
            <a:pPr marL="0" indent="0">
              <a:buNone/>
            </a:pPr>
            <a:r>
              <a:rPr lang="en-US" dirty="0"/>
              <a:t>Karen Meschke</a:t>
            </a:r>
          </a:p>
          <a:p>
            <a:pPr marL="0" indent="0">
              <a:buNone/>
            </a:pPr>
            <a:r>
              <a:rPr lang="en-US" dirty="0"/>
              <a:t>Matt Presley</a:t>
            </a:r>
          </a:p>
          <a:p>
            <a:pPr marL="0" indent="0">
              <a:buNone/>
            </a:pPr>
            <a:r>
              <a:rPr lang="en-US" dirty="0"/>
              <a:t>John Vinson</a:t>
            </a:r>
          </a:p>
          <a:p>
            <a:pPr marL="0" indent="0">
              <a:buNone/>
            </a:pPr>
            <a:r>
              <a:rPr lang="en-US" dirty="0"/>
              <a:t>Don Young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1597" y="868680"/>
            <a:ext cx="3698898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Steering Committee Members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Brian Donovan, The Cooperation Group</a:t>
            </a:r>
          </a:p>
          <a:p>
            <a:pPr marL="0" indent="0">
              <a:buNone/>
            </a:pPr>
            <a:r>
              <a:rPr lang="en-US" dirty="0"/>
              <a:t>Matt Dietrichson, Student activist</a:t>
            </a:r>
          </a:p>
          <a:p>
            <a:pPr marL="0" indent="0">
              <a:buNone/>
            </a:pPr>
            <a:r>
              <a:rPr lang="en-US" dirty="0"/>
              <a:t>Carol Lilly, Boomers Collaborative</a:t>
            </a:r>
          </a:p>
          <a:p>
            <a:pPr marL="0" indent="0">
              <a:buNone/>
            </a:pPr>
            <a:r>
              <a:rPr lang="en-US" dirty="0"/>
              <a:t>Karen Meschke, Boomers Collaborative</a:t>
            </a:r>
          </a:p>
          <a:p>
            <a:pPr marL="0" indent="0">
              <a:buNone/>
            </a:pPr>
            <a:r>
              <a:rPr lang="en-US" dirty="0"/>
              <a:t>Ryan Nill, La Reunion Cooperative Apartments</a:t>
            </a:r>
          </a:p>
          <a:p>
            <a:pPr marL="0" indent="0">
              <a:buNone/>
            </a:pPr>
            <a:r>
              <a:rPr lang="en-US" dirty="0"/>
              <a:t>Matt Presley, Matt Presley Property Group / Boomers Collaborative</a:t>
            </a:r>
          </a:p>
          <a:p>
            <a:pPr marL="0" indent="0">
              <a:buNone/>
            </a:pPr>
            <a:r>
              <a:rPr lang="en-US" dirty="0"/>
              <a:t>John Vinson, Attorney / Boomers Collaborative</a:t>
            </a:r>
          </a:p>
          <a:p>
            <a:pPr marL="0" indent="0">
              <a:buNone/>
            </a:pPr>
            <a:r>
              <a:rPr lang="en-US" dirty="0"/>
              <a:t>Don Young, Pecan Street Media / Boomers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1181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"/>
    </mc:Choice>
    <mc:Fallback xmlns="">
      <p:transition spd="slow" advTm="100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ndering of Goodnight Ranch site plan.&#10;&#10;Description generated with very high confidence">
            <a:extLst>
              <a:ext uri="{FF2B5EF4-FFF2-40B4-BE49-F238E27FC236}">
                <a16:creationId xmlns:a16="http://schemas.microsoft.com/office/drawing/2014/main" id="{A8A09F6F-B10A-4499-90B6-AA6C096E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52" r="13489" b="-3"/>
          <a:stretch/>
        </p:blipFill>
        <p:spPr>
          <a:xfrm>
            <a:off x="7818120" y="758952"/>
            <a:ext cx="3617432" cy="5330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pc="-100" dirty="0"/>
              <a:t>Goodnight Ranch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3B7D01-DB10-4E48-8E55-4CC81EFF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We have requested a meeting with principals and are awaiting their response.</a:t>
            </a:r>
          </a:p>
          <a:p>
            <a:pPr marL="0" indent="0">
              <a:buNone/>
            </a:pPr>
            <a:r>
              <a:rPr lang="en-US" i="1" dirty="0"/>
              <a:t>Rendering from Google Maps.</a:t>
            </a:r>
          </a:p>
        </p:txBody>
      </p:sp>
    </p:spTree>
    <p:extLst>
      <p:ext uri="{BB962C8B-B14F-4D97-AF65-F5344CB8AC3E}">
        <p14:creationId xmlns:p14="http://schemas.microsoft.com/office/powerpoint/2010/main" val="401733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Partners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52DC3F-9700-4968-9B56-1F9FEC3D1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889197"/>
              </p:ext>
            </p:extLst>
          </p:nvPr>
        </p:nvGraphicFramePr>
        <p:xfrm>
          <a:off x="3015053" y="1207368"/>
          <a:ext cx="4376347" cy="443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65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"/>
    </mc:Choice>
    <mc:Fallback xmlns="">
      <p:transition spd="slow" advTm="246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4DEC-467E-45EA-AD1F-A898214B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Allocations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D895D9-8EBF-4302-95B0-60FE2C6A2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55069"/>
              </p:ext>
            </p:extLst>
          </p:nvPr>
        </p:nvGraphicFramePr>
        <p:xfrm>
          <a:off x="3200400" y="571758"/>
          <a:ext cx="7411791" cy="5705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7165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/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7451" y="813131"/>
            <a:ext cx="73152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Co-op members enjoy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A sense of community and communal support.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Affordable, sustainable, and innovatively-designed LEED apartment homes with equity-holding advantages of home-ownership.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Excellent access to mass transit (bus &amp; rail).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Small business and entrepreneurial supports.</a:t>
            </a:r>
          </a:p>
          <a:p>
            <a:pPr marL="293688" indent="-293688">
              <a:buFont typeface="Wingdings" panose="05000000000000000000" pitchFamily="2" charset="2"/>
              <a:buChar char="§"/>
            </a:pPr>
            <a:r>
              <a:rPr lang="en-US" sz="2400" dirty="0"/>
              <a:t>Onsite commercial kitchen for commercial food / cafe / grill ventures, as well as communal or hospitality cooking, baking, catering, and event planning. 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/>
              <a:t>Peace of mind knowing their enhanced security presents fewer problems for their families.</a:t>
            </a:r>
          </a:p>
        </p:txBody>
      </p:sp>
    </p:spTree>
    <p:extLst>
      <p:ext uri="{BB962C8B-B14F-4D97-AF65-F5344CB8AC3E}">
        <p14:creationId xmlns:p14="http://schemas.microsoft.com/office/powerpoint/2010/main" val="17433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"/>
    </mc:Choice>
    <mc:Fallback xmlns="">
      <p:transition spd="slow" advTm="545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/ Benefits </a:t>
            </a:r>
            <a:br>
              <a:rPr lang="en-US" dirty="0"/>
            </a:br>
            <a:r>
              <a:rPr lang="en-US" dirty="0"/>
              <a:t>Cont’d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85302B-9A8E-4ADC-8A62-6A59791889D4}"/>
              </a:ext>
            </a:extLst>
          </p:cNvPr>
          <p:cNvSpPr/>
          <p:nvPr/>
        </p:nvSpPr>
        <p:spPr>
          <a:xfrm>
            <a:off x="3816685" y="1180825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wider community experiences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healthier aging population, both mentally and physically, in less need of community support.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social (and business) unit in a position to contribute and provide support to others.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FCFDEB-52B9-4E4A-A4B0-0D0DBD158780}"/>
              </a:ext>
            </a:extLst>
          </p:cNvPr>
          <p:cNvSpPr/>
          <p:nvPr/>
        </p:nvSpPr>
        <p:spPr>
          <a:xfrm>
            <a:off x="3983079" y="410291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 gain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pro-active position for future projects.</a:t>
            </a: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enhanced community image.</a:t>
            </a:r>
          </a:p>
        </p:txBody>
      </p:sp>
    </p:spTree>
    <p:extLst>
      <p:ext uri="{BB962C8B-B14F-4D97-AF65-F5344CB8AC3E}">
        <p14:creationId xmlns:p14="http://schemas.microsoft.com/office/powerpoint/2010/main" val="206349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Important Information About Baby Boomers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114" y="760526"/>
            <a:ext cx="8060822" cy="52939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/>
              <a:t>For more information about this demographic to understand </a:t>
            </a:r>
            <a:r>
              <a:rPr lang="en-US" sz="2400" i="1" dirty="0"/>
              <a:t>where </a:t>
            </a:r>
            <a:r>
              <a:rPr lang="en-US" sz="2400" dirty="0"/>
              <a:t>Boomers Collaborative will intervene,  please take time to read the following New York Times articles:</a:t>
            </a:r>
          </a:p>
          <a:p>
            <a:pPr marL="282575" indent="-282575"/>
            <a:r>
              <a:rPr lang="en-US" sz="2400" dirty="0"/>
              <a:t>Retire? These Graying ‘Encore Entrepreneurs’ Are Just Starting Up: </a:t>
            </a:r>
            <a:r>
              <a:rPr lang="en-US" sz="24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https://www.nytimes.com/2018/09/17/nyregion/nyc-startups-entrepreneurs-over-50.html</a:t>
            </a:r>
            <a:endParaRPr lang="en-US" sz="2400" dirty="0">
              <a:solidFill>
                <a:schemeClr val="accent3"/>
              </a:solidFill>
            </a:endParaRPr>
          </a:p>
          <a:p>
            <a:pPr marL="282575" indent="-282575"/>
            <a:r>
              <a:rPr lang="en-US" sz="2400" dirty="0"/>
              <a:t>‘Too Little Too Late’: Bankruptcy Booms Among Older Americans </a:t>
            </a:r>
            <a:r>
              <a:rPr lang="en-US" sz="2400" dirty="0">
                <a:hlinkClick r:id="rId4"/>
              </a:rPr>
              <a:t>https://www.nytimes.com/2018/08/05/business/bankruptcy-older-americans.html?action=click&amp;module=RelatedCoverage&amp;pgtype=Article&amp;region=Footer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0"/>
    </mc:Choice>
    <mc:Fallback xmlns="">
      <p:transition spd="slow" advTm="54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Your questions and our answers.</a:t>
            </a:r>
          </a:p>
          <a:p>
            <a:pPr marL="0" indent="0">
              <a:buNone/>
            </a:pPr>
            <a:r>
              <a:rPr lang="en-US" sz="2400" dirty="0"/>
              <a:t>Feel free to submit any additional questions / comments to us via email to </a:t>
            </a:r>
            <a:r>
              <a:rPr lang="en-US" sz="24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boomerscollaborative@gmail.com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/>
              <a:t>Visit our website at </a:t>
            </a:r>
            <a:r>
              <a:rPr lang="en-US" sz="2400" dirty="0">
                <a:hlinkClick r:id="rId4"/>
              </a:rPr>
              <a:t>boomerscollaborative.org</a:t>
            </a:r>
            <a:r>
              <a:rPr lang="en-US" sz="2400" dirty="0"/>
              <a:t> and find us on Facebook </a:t>
            </a:r>
            <a:r>
              <a:rPr lang="en-US" sz="24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@boomerscollaborative </a:t>
            </a:r>
            <a:r>
              <a:rPr lang="en-US" sz="2400" dirty="0"/>
              <a:t>and Twitter </a:t>
            </a:r>
            <a:r>
              <a:rPr lang="en-US" sz="24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@OhBoomer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63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032" y="650116"/>
            <a:ext cx="8452138" cy="55486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400" dirty="0"/>
              <a:t>“Are Boomers Headed for Retirement Disaster?” ThinkAdvisor.com. Think Advisor. 31 Mar 2013. Web. 1 Nov 2014.</a:t>
            </a:r>
          </a:p>
          <a:p>
            <a:pPr marL="0" indent="0">
              <a:buNone/>
            </a:pPr>
            <a:r>
              <a:rPr lang="en-US" sz="1400" dirty="0"/>
              <a:t>Bradford, Chris. “The Missing Middle.” AustinContrarian.com. Austin Contrarian. 3 Dec 2013. Blog. 19 Jul 2015</a:t>
            </a:r>
          </a:p>
          <a:p>
            <a:pPr marL="0" indent="0">
              <a:buNone/>
            </a:pPr>
            <a:r>
              <a:rPr lang="en-US" sz="1400" dirty="0"/>
              <a:t>Carmody, Bill. “Why 96 Percent of Businesses Fail Within 10 Years.” Inc.com. Inc. Money. 27  Jan 2016. Web. 1 Feb 2016.</a:t>
            </a:r>
          </a:p>
          <a:p>
            <a:pPr marL="0" indent="0">
              <a:buNone/>
            </a:pPr>
            <a:r>
              <a:rPr lang="en-US" sz="1400" dirty="0"/>
              <a:t>Dougherty, Connor, The New York Times. “Piece by Piece, a Factory-Made Answer for a Housing Squeeze.” 7 Jun2018. Web. 7 Jul 2018.</a:t>
            </a:r>
          </a:p>
          <a:p>
            <a:pPr marL="0" indent="0">
              <a:buNone/>
            </a:pPr>
            <a:r>
              <a:rPr lang="en-US" sz="1400" dirty="0"/>
              <a:t>Clary, Greg and Athena Jones, CNN. “Baby Boomer Divorce Rate Doubles.” CNN.com. CNN Living. Web. 27 Jun 2012.</a:t>
            </a:r>
          </a:p>
          <a:p>
            <a:pPr marL="0" indent="0">
              <a:buNone/>
            </a:pPr>
            <a:r>
              <a:rPr lang="en-US" sz="1400" dirty="0"/>
              <a:t>Hu, Winnie, The New York Times. “Retire? These Graying ‘Encore Entrepreneurs’ Are Just Starting Up.” NYTimes.com. 17 Sep 2o18. Web. 19 Sep 2018.</a:t>
            </a:r>
          </a:p>
          <a:p>
            <a:pPr marL="0" indent="0">
              <a:buNone/>
            </a:pPr>
            <a:r>
              <a:rPr lang="en-US" sz="1400" dirty="0"/>
              <a:t>Hunter, Lori M. “Unmarried Baby Boomers Face Disadvantages as They Grow Older.” PRB.org. Population Reference Bureau, Article. Web Feb 2014.</a:t>
            </a:r>
          </a:p>
          <a:p>
            <a:pPr marL="0" indent="0">
              <a:buNone/>
            </a:pPr>
            <a:r>
              <a:rPr lang="en-US" sz="1400" dirty="0"/>
              <a:t>Ingemunson, Eric. “Employer-Based Healthcare Hurts Older Workers.” VCStar.com. Ventura County Star, Blog. 21 Jun 2011. Web. 15 Apr 2013.</a:t>
            </a:r>
          </a:p>
          <a:p>
            <a:pPr marL="0" indent="0">
              <a:buNone/>
            </a:pPr>
            <a:r>
              <a:rPr lang="en-US" sz="1400" dirty="0"/>
              <a:t>McWhinnie, Eric. “3 hard retirement truths facing Baby Boomers.” USAToday.com. USA Today. 21 Mar, 2015. Web. 19 Jul 2015.</a:t>
            </a:r>
          </a:p>
          <a:p>
            <a:pPr marL="0" indent="0">
              <a:buNone/>
            </a:pPr>
            <a:r>
              <a:rPr lang="en-US" sz="1400" dirty="0"/>
              <a:t>MLS Area Map. “Major Austin Roads.” Google Search. Web. 21 Sep 2018</a:t>
            </a:r>
          </a:p>
          <a:p>
            <a:pPr marL="0" indent="0">
              <a:buNone/>
            </a:pPr>
            <a:r>
              <a:rPr lang="en-US" sz="1400" dirty="0"/>
              <a:t>Schlueter, Nate. “Community First! Village: A Program of Mobile Loaves &amp; Fishes.” MLF.org. Mobile Loaves &amp; Fishes. 15 Oct 2014. Interview.</a:t>
            </a:r>
          </a:p>
          <a:p>
            <a:pPr marL="0" indent="0">
              <a:buNone/>
            </a:pPr>
            <a:r>
              <a:rPr lang="en-US" sz="1400" dirty="0"/>
              <a:t>Senior Cooperative Foundation (SCF). “A Booming Trend.” SeniorCooperativeLiving.org. Senior Cooperative Housing. Web. 2014. 12 Feb 2014</a:t>
            </a:r>
          </a:p>
          <a:p>
            <a:pPr marL="0" indent="0">
              <a:buNone/>
            </a:pPr>
            <a:r>
              <a:rPr lang="en-US" sz="1400" dirty="0"/>
              <a:t>Stangler, Dane. “The Coming Entrepreneurship Boom.” Ewing Marion Kauffman Foundation. Jun 2009. Web. 12 Feb 2014.</a:t>
            </a:r>
          </a:p>
          <a:p>
            <a:pPr marL="0" indent="0">
              <a:buNone/>
            </a:pPr>
            <a:r>
              <a:rPr lang="en-US" sz="1400" dirty="0"/>
              <a:t>Wagner, Eric T. “Five Reasons 8 Out Of 10 Businesses Fail.” Forbes.com. Forbes / Entrepreneurs. 12 Sept. 2013. Web. 12 Feb 2014</a:t>
            </a:r>
          </a:p>
          <a:p>
            <a:pPr marL="0" indent="0">
              <a:buNone/>
            </a:pPr>
            <a:r>
              <a:rPr lang="en-US" sz="1400" dirty="0"/>
              <a:t>Woodruff, Mandi. “There Are Way Too Many Single Baby Boomers.” BusinessInsider.com. Business Insider. 8 Feb 2013. Web. 12 Feb 2014.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539938-35C3-435B-9E8B-DF0DCB3AC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4651" y="332363"/>
            <a:ext cx="8724900" cy="6184127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618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 meet retirement or near retirement needs, many baby boomers seek…</a:t>
            </a:r>
          </a:p>
          <a:p>
            <a:pPr marL="344488" indent="-344488">
              <a:buFont typeface="Wingdings" panose="05000000000000000000" pitchFamily="2" charset="2"/>
              <a:buChar char="§"/>
            </a:pPr>
            <a:r>
              <a:rPr lang="en-US" sz="2400" b="1" dirty="0"/>
              <a:t>Affordable Housing</a:t>
            </a:r>
          </a:p>
          <a:p>
            <a:pPr marL="344488" indent="-344488">
              <a:buFont typeface="Wingdings" panose="05000000000000000000" pitchFamily="2" charset="2"/>
              <a:buChar char="§"/>
            </a:pPr>
            <a:r>
              <a:rPr lang="en-US" sz="2400" b="1" dirty="0"/>
              <a:t>Retirement Employment</a:t>
            </a:r>
          </a:p>
          <a:p>
            <a:pPr marL="344488" indent="-344488">
              <a:buFont typeface="Wingdings" panose="05000000000000000000" pitchFamily="2" charset="2"/>
              <a:buChar char="§"/>
            </a:pPr>
            <a:r>
              <a:rPr lang="en-US" sz="2400" b="1" dirty="0"/>
              <a:t>Communal Support</a:t>
            </a:r>
          </a:p>
        </p:txBody>
      </p:sp>
    </p:spTree>
    <p:extLst>
      <p:ext uri="{BB962C8B-B14F-4D97-AF65-F5344CB8AC3E}">
        <p14:creationId xmlns:p14="http://schemas.microsoft.com/office/powerpoint/2010/main" val="23749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"/>
    </mc:Choice>
    <mc:Fallback xmlns="">
      <p:transition spd="slow" advTm="587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Drivers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39C1C-2F79-42FF-B028-D75A996AA6CF}"/>
              </a:ext>
            </a:extLst>
          </p:cNvPr>
          <p:cNvSpPr/>
          <p:nvPr/>
        </p:nvSpPr>
        <p:spPr>
          <a:xfrm>
            <a:off x="3569723" y="832505"/>
            <a:ext cx="7653365" cy="2456199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Lack of affordable housing in urban settings</a:t>
            </a:r>
          </a:p>
          <a:p>
            <a:pPr marL="223838" lvl="0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Targeting middle-income earners</a:t>
            </a:r>
          </a:p>
          <a:p>
            <a:pPr marL="223838" lvl="0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Located near medical facilities</a:t>
            </a:r>
          </a:p>
          <a:p>
            <a:pPr algn="r">
              <a:buClr>
                <a:schemeClr val="accent1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transportation options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B6AEBD-47C4-40C4-B064-DC3C1791F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99120" y="1301710"/>
            <a:ext cx="1741040" cy="1758983"/>
            <a:chOff x="3879249" y="1663967"/>
            <a:chExt cx="1741040" cy="17589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A56F2A-060A-4890-8A7B-C2C774AD2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79249" y="1814185"/>
              <a:ext cx="914479" cy="9144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5BAB30-A13E-42ED-8DAF-E7CABA43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05810" y="1663967"/>
              <a:ext cx="914479" cy="9144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9E1AF2-8AD6-44E3-869C-48BCA4681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91435" y="1993317"/>
              <a:ext cx="914479" cy="914479"/>
            </a:xfrm>
            <a:prstGeom prst="rect">
              <a:avLst/>
            </a:prstGeom>
          </p:spPr>
        </p:pic>
        <p:pic>
          <p:nvPicPr>
            <p:cNvPr id="8" name="Graphic 7" descr="House">
              <a:extLst>
                <a:ext uri="{FF2B5EF4-FFF2-40B4-BE49-F238E27FC236}">
                  <a16:creationId xmlns:a16="http://schemas.microsoft.com/office/drawing/2014/main" id="{DC72BD12-1759-4FFF-917B-8F1D5927E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71997" y="2319492"/>
              <a:ext cx="914400" cy="914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294452A-89BC-4ABF-B433-658853B7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56353" y="2508471"/>
              <a:ext cx="914479" cy="91447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86F21-7AAB-4878-A330-EF5CBC6AA1FF}"/>
              </a:ext>
            </a:extLst>
          </p:cNvPr>
          <p:cNvSpPr/>
          <p:nvPr/>
        </p:nvSpPr>
        <p:spPr>
          <a:xfrm>
            <a:off x="4070734" y="3477683"/>
            <a:ext cx="7223968" cy="2321192"/>
          </a:xfrm>
          <a:prstGeom prst="rect">
            <a:avLst/>
          </a:prstGeom>
        </p:spPr>
        <p:txBody>
          <a:bodyPr/>
          <a:lstStyle/>
          <a:p>
            <a:pPr lvl="0" algn="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Lack of Economic Security / Opportunity</a:t>
            </a:r>
          </a:p>
          <a:p>
            <a:pPr marL="223838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Baby Boomers cannot afford to retire</a:t>
            </a:r>
          </a:p>
          <a:p>
            <a:pPr marL="223838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Jobs are harder and harder for them to find / keep</a:t>
            </a:r>
          </a:p>
          <a:p>
            <a:pPr marL="223838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launch new businesses as </a:t>
            </a:r>
          </a:p>
          <a:p>
            <a:pPr algn="r">
              <a:buClr>
                <a:schemeClr val="accent1"/>
              </a:buClr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Encore Entrepreneurs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3838" indent="-223838" algn="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Most small businesses fail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3486F7-EB3F-447C-98B9-1411855B3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60474" y="4812706"/>
            <a:ext cx="1506249" cy="1487167"/>
            <a:chOff x="3937124" y="4533325"/>
            <a:chExt cx="1506249" cy="1487167"/>
          </a:xfrm>
        </p:grpSpPr>
        <p:pic>
          <p:nvPicPr>
            <p:cNvPr id="14" name="Graphic 13" descr="Money">
              <a:extLst>
                <a:ext uri="{FF2B5EF4-FFF2-40B4-BE49-F238E27FC236}">
                  <a16:creationId xmlns:a16="http://schemas.microsoft.com/office/drawing/2014/main" id="{0FCF8685-F38B-4945-889D-ED9D00D1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37124" y="470546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Coins">
              <a:extLst>
                <a:ext uri="{FF2B5EF4-FFF2-40B4-BE49-F238E27FC236}">
                  <a16:creationId xmlns:a16="http://schemas.microsoft.com/office/drawing/2014/main" id="{098CB694-4D10-4591-AE5E-4884A6EC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18441" y="4533325"/>
              <a:ext cx="574854" cy="574854"/>
            </a:xfrm>
            <a:prstGeom prst="rect">
              <a:avLst/>
            </a:prstGeom>
          </p:spPr>
        </p:pic>
        <p:pic>
          <p:nvPicPr>
            <p:cNvPr id="18" name="Graphic 17" descr="Handshake">
              <a:extLst>
                <a:ext uri="{FF2B5EF4-FFF2-40B4-BE49-F238E27FC236}">
                  <a16:creationId xmlns:a16="http://schemas.microsoft.com/office/drawing/2014/main" id="{2906127A-4CF4-4B45-9942-68C549C71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33043" y="5010162"/>
              <a:ext cx="1010330" cy="1010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33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7"/>
    </mc:Choice>
    <mc:Fallback xmlns="">
      <p:transition spd="slow" advTm="1514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826" y="4114798"/>
            <a:ext cx="7828151" cy="2051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high rate of single baby boomers</a:t>
            </a:r>
          </a:p>
          <a:p>
            <a:pPr marL="223838" indent="-223838"/>
            <a:r>
              <a:rPr lang="en-US" sz="2400" dirty="0"/>
              <a:t>50% of Baby Boomers are divorced </a:t>
            </a:r>
          </a:p>
          <a:p>
            <a:pPr marL="223838" indent="-223838"/>
            <a:r>
              <a:rPr lang="en-US" sz="2400" dirty="0"/>
              <a:t>33% are single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AC42860-9499-4235-B83F-6FBEF6116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3580" y="2472457"/>
            <a:ext cx="914400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5D1135F-BDDB-4FB0-AEF1-377016E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4879" y="2129028"/>
            <a:ext cx="914400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343169D-FCFC-4EBC-B114-C775E111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6168" y="3065028"/>
            <a:ext cx="914400" cy="914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607E073-D36A-460D-A3B5-421C74FB6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10281" y="3398134"/>
            <a:ext cx="914400" cy="914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3272DEE-4EFE-4713-A15D-D6314933E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26702" y="2586228"/>
            <a:ext cx="914400" cy="914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60B48E3-2FD9-4262-8C98-276F5BA54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5424" y="3132713"/>
            <a:ext cx="914400" cy="914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7293440-7E23-495B-A42F-48E868431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24681" y="41260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7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Public Health 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927" y="4658391"/>
            <a:ext cx="7315200" cy="1119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Active and engaged seniors fare better in health and well-being.</a:t>
            </a:r>
          </a:p>
          <a:p>
            <a:pPr marL="0" lvl="1" indent="0">
              <a:buNone/>
            </a:pPr>
            <a:endParaRPr lang="en-US" sz="24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B9888A7-3B04-4684-BB22-C4988BA7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4554" y="1746344"/>
            <a:ext cx="1362646" cy="13626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06FD4C9-087B-40D5-9F57-A37D9F8DC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2343" y="2743105"/>
            <a:ext cx="1362646" cy="13626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DB1A4C4-E40F-4E60-9C5B-B70B8BC11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5546" y="2908349"/>
            <a:ext cx="647240" cy="64724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82A0B13-F01E-482D-A12A-4DBBDCD9A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515887" y="2427667"/>
            <a:ext cx="766293" cy="7718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5E73787-A90B-47B0-9BC4-1D5684A6E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53932" y="32826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"/>
    </mc:Choice>
    <mc:Fallback xmlns="">
      <p:transition spd="slow" advTm="124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B663-A27D-479E-98D6-5A174851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+mn-ea"/>
                <a:cs typeface="+mn-cs"/>
              </a:rPr>
              <a:t>About Encore Entrepreneurs in New York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4AD2-29C8-4765-B653-9806E2B7F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864" y="418381"/>
            <a:ext cx="7798279" cy="6021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Winnie Hu of The New York Times recently wrote (Sep 17, 2019) about this demographic in New York City:</a:t>
            </a:r>
          </a:p>
          <a:p>
            <a:pPr marL="0" indent="0">
              <a:buNone/>
            </a:pPr>
            <a:r>
              <a:rPr lang="en-US" sz="2200" b="1" i="1" dirty="0"/>
              <a:t>Retire? These Graying ‘Encore Entrepreneurs’ Are Just Starting Up</a:t>
            </a:r>
          </a:p>
          <a:p>
            <a:pPr marL="0" indent="0">
              <a:buNone/>
            </a:pPr>
            <a:r>
              <a:rPr lang="en-US" sz="2200" dirty="0"/>
              <a:t>“A growing number of New Yorkers are starting businesses in their 50s and 60s, even as their colleagues are easing into retirement…</a:t>
            </a:r>
          </a:p>
          <a:p>
            <a:pPr marL="0" indent="0">
              <a:buNone/>
            </a:pPr>
            <a:r>
              <a:rPr lang="en-US" sz="2200" dirty="0"/>
              <a:t>“…The number of self-employed New Yorkers who were at least 50 rose to 209,972 in 2016, up 63.7 percent from 128,282 in 2000... </a:t>
            </a:r>
          </a:p>
          <a:p>
            <a:pPr marL="0" indent="0">
              <a:buNone/>
            </a:pPr>
            <a:r>
              <a:rPr lang="en-US" sz="2200" dirty="0"/>
              <a:t>“…These older New York entrepreneurs are also part of a national trend, driven partly by the financial crisis a decade ago. Still, their numbers have grown even as the economy has rebounded…</a:t>
            </a:r>
          </a:p>
          <a:p>
            <a:pPr marL="0" indent="0">
              <a:buNone/>
            </a:pPr>
            <a:r>
              <a:rPr lang="en-US" sz="2200" dirty="0"/>
              <a:t>“…Older entrepreneurs comprise an overlooked demographic group and require more resources and support services, said Jonathan Bowles, the executive director of the Center for an Urban Future.”</a:t>
            </a:r>
          </a:p>
        </p:txBody>
      </p:sp>
    </p:spTree>
    <p:extLst>
      <p:ext uri="{BB962C8B-B14F-4D97-AF65-F5344CB8AC3E}">
        <p14:creationId xmlns:p14="http://schemas.microsoft.com/office/powerpoint/2010/main" val="357170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Existing Models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(Across All Drivers) Offering Independent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AECCE-053D-4242-8055-8E7A58395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Housing</a:t>
            </a:r>
            <a:endParaRPr lang="en-US" dirty="0"/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912" y="2081796"/>
            <a:ext cx="3474720" cy="4023360"/>
          </a:xfrm>
        </p:spPr>
        <p:txBody>
          <a:bodyPr>
            <a:normAutofit/>
          </a:bodyPr>
          <a:lstStyle/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 Lifestyle Retirement Communities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Nonprofit Low-Income Affordable Retirement Housing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Co-Housing Efforts and Group Homes</a:t>
            </a:r>
          </a:p>
          <a:p>
            <a:pPr marL="293688" indent="-293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Senior Housing Cooperatives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0DE05-026D-4109-BFF5-9C63E3C0D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Business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F08F6-D554-4CBF-A770-AAA12850F0E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293688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Live-Work Spaces</a:t>
            </a:r>
          </a:p>
          <a:p>
            <a:pPr marL="293688" lvl="0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Co-Working Spaces</a:t>
            </a:r>
          </a:p>
          <a:p>
            <a:pPr marL="293688" lvl="0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Maker Spaces</a:t>
            </a:r>
          </a:p>
          <a:p>
            <a:pPr marL="293688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Small Business Incubators</a:t>
            </a:r>
          </a:p>
          <a:p>
            <a:pPr marL="293688" lvl="0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Small Business Cooperatives</a:t>
            </a:r>
          </a:p>
          <a:p>
            <a:pPr marL="293688" lvl="0" indent="-293688">
              <a:buClr>
                <a:srgbClr val="CED83B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Networking Groups</a:t>
            </a:r>
          </a:p>
        </p:txBody>
      </p:sp>
    </p:spTree>
    <p:extLst>
      <p:ext uri="{BB962C8B-B14F-4D97-AF65-F5344CB8AC3E}">
        <p14:creationId xmlns:p14="http://schemas.microsoft.com/office/powerpoint/2010/main" val="1858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"/>
    </mc:Choice>
    <mc:Fallback xmlns="">
      <p:transition spd="slow" advTm="59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could we do?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1F5871-B879-4B6A-A441-454C40F44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7418" y="2085600"/>
            <a:ext cx="76546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a holistic approach with a new public-facing co-live / co-work / c0-making solution!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Develop a mixed-income, mixed- use housing co-op, or </a:t>
            </a:r>
            <a:r>
              <a:rPr lang="en-US" sz="28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co-op condo,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that adheres to sharing-economy and cooperative organizing structures.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7370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CDD73C"/>
      </a:accent1>
      <a:accent2>
        <a:srgbClr val="6666FF"/>
      </a:accent2>
      <a:accent3>
        <a:srgbClr val="800080"/>
      </a:accent3>
      <a:accent4>
        <a:srgbClr val="99CC00"/>
      </a:accent4>
      <a:accent5>
        <a:srgbClr val="CC6600"/>
      </a:accent5>
      <a:accent6>
        <a:srgbClr val="968C8C"/>
      </a:accent6>
      <a:hlink>
        <a:srgbClr val="800080"/>
      </a:hlink>
      <a:folHlink>
        <a:srgbClr val="968C8C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2066</Words>
  <Application>Microsoft Office PowerPoint</Application>
  <PresentationFormat>Widescreen</PresentationFormat>
  <Paragraphs>196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Corbel</vt:lpstr>
      <vt:lpstr>Ink Free</vt:lpstr>
      <vt:lpstr>Tekton Pro</vt:lpstr>
      <vt:lpstr>Times New Roman</vt:lpstr>
      <vt:lpstr>Wingdings</vt:lpstr>
      <vt:lpstr>Wingdings 2</vt:lpstr>
      <vt:lpstr>Frame</vt:lpstr>
      <vt:lpstr>Boomers Collaborative</vt:lpstr>
      <vt:lpstr>Board Members &amp; Steering Committee</vt:lpstr>
      <vt:lpstr>The Need</vt:lpstr>
      <vt:lpstr>The Drivers</vt:lpstr>
      <vt:lpstr>More Drivers</vt:lpstr>
      <vt:lpstr>Additional Public Health Rationale</vt:lpstr>
      <vt:lpstr>About Encore Entrepreneurs in New York</vt:lpstr>
      <vt:lpstr>Existing Models (Across All Drivers) Offering Independent Solutions</vt:lpstr>
      <vt:lpstr>What else could we do?</vt:lpstr>
      <vt:lpstr>Our Solution —  A Synthesis</vt:lpstr>
      <vt:lpstr>Prefer Housing Co-op over Condo</vt:lpstr>
      <vt:lpstr>Legal Formation</vt:lpstr>
      <vt:lpstr> “Growth of Senior Cooperative Housing in the U.S. 1978-2011.” (SCF 2014)</vt:lpstr>
      <vt:lpstr>Mission Statement</vt:lpstr>
      <vt:lpstr>Vision Statement</vt:lpstr>
      <vt:lpstr>Vision Statement Cont’d</vt:lpstr>
      <vt:lpstr>Physical Space Requirements / Description</vt:lpstr>
      <vt:lpstr>Proposed Locations</vt:lpstr>
      <vt:lpstr>Austin Energy, Justin Lane Property</vt:lpstr>
      <vt:lpstr>Goodnight Ranch</vt:lpstr>
      <vt:lpstr>Proposed Partners</vt:lpstr>
      <vt:lpstr>Cost Allocations</vt:lpstr>
      <vt:lpstr>Results / Benefits</vt:lpstr>
      <vt:lpstr>Results / Benefits  Cont’d</vt:lpstr>
      <vt:lpstr>Other Important Information About Baby Boomers</vt:lpstr>
      <vt:lpstr>Q &amp; A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2018-09-25T13:30:11Z</dcterms:created>
  <dcterms:modified xsi:type="dcterms:W3CDTF">2018-10-02T16:36:54Z</dcterms:modified>
</cp:coreProperties>
</file>